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01" r:id="rId3"/>
    <p:sldId id="258" r:id="rId4"/>
    <p:sldId id="260" r:id="rId5"/>
    <p:sldId id="261" r:id="rId6"/>
    <p:sldId id="263" r:id="rId7"/>
    <p:sldId id="265" r:id="rId8"/>
    <p:sldId id="264" r:id="rId9"/>
    <p:sldId id="267" r:id="rId10"/>
    <p:sldId id="268" r:id="rId11"/>
    <p:sldId id="310" r:id="rId12"/>
    <p:sldId id="305" r:id="rId13"/>
    <p:sldId id="311" r:id="rId14"/>
    <p:sldId id="308" r:id="rId15"/>
    <p:sldId id="312" r:id="rId16"/>
    <p:sldId id="306" r:id="rId17"/>
    <p:sldId id="313" r:id="rId18"/>
    <p:sldId id="307" r:id="rId19"/>
    <p:sldId id="314" r:id="rId20"/>
    <p:sldId id="278" r:id="rId21"/>
    <p:sldId id="287" r:id="rId22"/>
    <p:sldId id="279" r:id="rId23"/>
    <p:sldId id="281" r:id="rId24"/>
    <p:sldId id="282" r:id="rId25"/>
    <p:sldId id="283" r:id="rId26"/>
    <p:sldId id="291" r:id="rId27"/>
    <p:sldId id="303" r:id="rId28"/>
    <p:sldId id="319" r:id="rId29"/>
    <p:sldId id="292" r:id="rId30"/>
    <p:sldId id="320" r:id="rId31"/>
    <p:sldId id="300" r:id="rId32"/>
    <p:sldId id="284" r:id="rId33"/>
    <p:sldId id="285" r:id="rId34"/>
    <p:sldId id="288" r:id="rId35"/>
    <p:sldId id="289" r:id="rId36"/>
    <p:sldId id="315" r:id="rId37"/>
    <p:sldId id="316" r:id="rId38"/>
    <p:sldId id="317" r:id="rId39"/>
    <p:sldId id="318" r:id="rId40"/>
    <p:sldId id="290" r:id="rId41"/>
  </p:sldIdLst>
  <p:sldSz cx="9144000" cy="6858000" type="screen4x3"/>
  <p:notesSz cx="7104063"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53" autoAdjust="0"/>
  </p:normalViewPr>
  <p:slideViewPr>
    <p:cSldViewPr>
      <p:cViewPr>
        <p:scale>
          <a:sx n="60" d="100"/>
          <a:sy n="60" d="100"/>
        </p:scale>
        <p:origin x="-1656"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F04C9-B5C6-4154-9A7B-C5678FF11FC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ADB98E0F-8FF8-4DF4-9140-9660A174C227}">
      <dgm:prSet phldrT="[Testo]"/>
      <dgm:spPr/>
      <dgm:t>
        <a:bodyPr/>
        <a:lstStyle/>
        <a:p>
          <a:r>
            <a:rPr lang="it-IT" dirty="0" smtClean="0"/>
            <a:t>Il sé e l’altro</a:t>
          </a:r>
          <a:endParaRPr lang="it-IT" dirty="0"/>
        </a:p>
      </dgm:t>
    </dgm:pt>
    <dgm:pt modelId="{031DA7AC-B859-4A8F-9FFF-C168F5994F61}" type="parTrans" cxnId="{7080158E-2337-429B-A2CB-2975A1DDBA92}">
      <dgm:prSet/>
      <dgm:spPr/>
      <dgm:t>
        <a:bodyPr/>
        <a:lstStyle/>
        <a:p>
          <a:endParaRPr lang="it-IT"/>
        </a:p>
      </dgm:t>
    </dgm:pt>
    <dgm:pt modelId="{6290EC43-1330-4B72-B1EE-69A806492C94}" type="sibTrans" cxnId="{7080158E-2337-429B-A2CB-2975A1DDBA92}">
      <dgm:prSet/>
      <dgm:spPr/>
      <dgm:t>
        <a:bodyPr/>
        <a:lstStyle/>
        <a:p>
          <a:endParaRPr lang="it-IT"/>
        </a:p>
      </dgm:t>
    </dgm:pt>
    <dgm:pt modelId="{E659D810-4AB3-40CB-B2EB-F9EFF05C0E1C}">
      <dgm:prSet phldrT="[Testo]"/>
      <dgm:spPr/>
      <dgm:t>
        <a:bodyPr/>
        <a:lstStyle/>
        <a:p>
          <a:r>
            <a:rPr lang="it-IT" dirty="0" smtClean="0"/>
            <a:t>Il corpo in movimento</a:t>
          </a:r>
          <a:endParaRPr lang="it-IT" dirty="0"/>
        </a:p>
      </dgm:t>
    </dgm:pt>
    <dgm:pt modelId="{56352CE3-DAD0-4B21-9294-48EE443DF30D}" type="parTrans" cxnId="{9239FD68-A640-4651-9AD8-17A1A3BFBD72}">
      <dgm:prSet/>
      <dgm:spPr/>
      <dgm:t>
        <a:bodyPr/>
        <a:lstStyle/>
        <a:p>
          <a:endParaRPr lang="it-IT"/>
        </a:p>
      </dgm:t>
    </dgm:pt>
    <dgm:pt modelId="{A6A4A9C7-1688-4CEC-8174-55BD9CF4867A}" type="sibTrans" cxnId="{9239FD68-A640-4651-9AD8-17A1A3BFBD72}">
      <dgm:prSet/>
      <dgm:spPr/>
      <dgm:t>
        <a:bodyPr/>
        <a:lstStyle/>
        <a:p>
          <a:endParaRPr lang="it-IT"/>
        </a:p>
      </dgm:t>
    </dgm:pt>
    <dgm:pt modelId="{DA8B257E-E198-4AD6-A8B8-2CA6DC9D0383}">
      <dgm:prSet phldrT="[Testo]"/>
      <dgm:spPr/>
      <dgm:t>
        <a:bodyPr/>
        <a:lstStyle/>
        <a:p>
          <a:r>
            <a:rPr lang="it-IT" dirty="0" smtClean="0"/>
            <a:t>Immagini , suoni e coloro</a:t>
          </a:r>
          <a:endParaRPr lang="it-IT" dirty="0"/>
        </a:p>
      </dgm:t>
    </dgm:pt>
    <dgm:pt modelId="{748F79D1-9E54-4EA5-A958-7029141E5337}" type="parTrans" cxnId="{21FC9F21-C59D-4373-88D5-A1D798DCCA54}">
      <dgm:prSet/>
      <dgm:spPr/>
      <dgm:t>
        <a:bodyPr/>
        <a:lstStyle/>
        <a:p>
          <a:endParaRPr lang="it-IT"/>
        </a:p>
      </dgm:t>
    </dgm:pt>
    <dgm:pt modelId="{DC6C21EF-8C65-4C01-B47E-D52B151A0490}" type="sibTrans" cxnId="{21FC9F21-C59D-4373-88D5-A1D798DCCA54}">
      <dgm:prSet/>
      <dgm:spPr/>
      <dgm:t>
        <a:bodyPr/>
        <a:lstStyle/>
        <a:p>
          <a:endParaRPr lang="it-IT"/>
        </a:p>
      </dgm:t>
    </dgm:pt>
    <dgm:pt modelId="{12821E32-85BF-4C57-9C63-ED9DF9C2B9C0}">
      <dgm:prSet phldrT="[Testo]"/>
      <dgm:spPr/>
      <dgm:t>
        <a:bodyPr/>
        <a:lstStyle/>
        <a:p>
          <a:r>
            <a:rPr lang="it-IT" dirty="0" smtClean="0"/>
            <a:t>I discorsi e le parole</a:t>
          </a:r>
          <a:endParaRPr lang="it-IT" dirty="0"/>
        </a:p>
      </dgm:t>
    </dgm:pt>
    <dgm:pt modelId="{C58BF262-FEB5-4F8B-987C-2E6075820504}" type="parTrans" cxnId="{2FE491A4-C53F-4169-A753-87BA77894DAA}">
      <dgm:prSet/>
      <dgm:spPr/>
      <dgm:t>
        <a:bodyPr/>
        <a:lstStyle/>
        <a:p>
          <a:endParaRPr lang="it-IT"/>
        </a:p>
      </dgm:t>
    </dgm:pt>
    <dgm:pt modelId="{504C40C2-E238-4DF8-813C-35607DE6E1F9}" type="sibTrans" cxnId="{2FE491A4-C53F-4169-A753-87BA77894DAA}">
      <dgm:prSet/>
      <dgm:spPr/>
      <dgm:t>
        <a:bodyPr/>
        <a:lstStyle/>
        <a:p>
          <a:endParaRPr lang="it-IT"/>
        </a:p>
      </dgm:t>
    </dgm:pt>
    <dgm:pt modelId="{ADCB5576-BA0F-4502-B311-9A297C1B4BD6}">
      <dgm:prSet phldrT="[Testo]"/>
      <dgm:spPr/>
      <dgm:t>
        <a:bodyPr/>
        <a:lstStyle/>
        <a:p>
          <a:r>
            <a:rPr lang="it-IT" dirty="0" smtClean="0"/>
            <a:t>La conoscenza del mondo</a:t>
          </a:r>
          <a:endParaRPr lang="it-IT" dirty="0"/>
        </a:p>
      </dgm:t>
    </dgm:pt>
    <dgm:pt modelId="{6C2D7C1A-FD07-4F51-BF0C-6DABB2D7D045}" type="parTrans" cxnId="{D186EEF1-8B59-495E-B8D9-3A94124F1BF0}">
      <dgm:prSet/>
      <dgm:spPr/>
      <dgm:t>
        <a:bodyPr/>
        <a:lstStyle/>
        <a:p>
          <a:endParaRPr lang="it-IT"/>
        </a:p>
      </dgm:t>
    </dgm:pt>
    <dgm:pt modelId="{E3803E80-D097-4C0D-AE61-967CC7D46CF0}" type="sibTrans" cxnId="{D186EEF1-8B59-495E-B8D9-3A94124F1BF0}">
      <dgm:prSet/>
      <dgm:spPr/>
      <dgm:t>
        <a:bodyPr/>
        <a:lstStyle/>
        <a:p>
          <a:endParaRPr lang="it-IT"/>
        </a:p>
      </dgm:t>
    </dgm:pt>
    <dgm:pt modelId="{DE3C8356-144A-432A-A4AC-797FAB014C59}" type="pres">
      <dgm:prSet presAssocID="{D3CF04C9-B5C6-4154-9A7B-C5678FF11FCF}" presName="cycle" presStyleCnt="0">
        <dgm:presLayoutVars>
          <dgm:dir/>
          <dgm:resizeHandles val="exact"/>
        </dgm:presLayoutVars>
      </dgm:prSet>
      <dgm:spPr/>
      <dgm:t>
        <a:bodyPr/>
        <a:lstStyle/>
        <a:p>
          <a:endParaRPr lang="it-IT"/>
        </a:p>
      </dgm:t>
    </dgm:pt>
    <dgm:pt modelId="{238601F8-547D-4849-897E-129F409B1E10}" type="pres">
      <dgm:prSet presAssocID="{ADB98E0F-8FF8-4DF4-9140-9660A174C227}" presName="node" presStyleLbl="node1" presStyleIdx="0" presStyleCnt="5">
        <dgm:presLayoutVars>
          <dgm:bulletEnabled val="1"/>
        </dgm:presLayoutVars>
      </dgm:prSet>
      <dgm:spPr/>
      <dgm:t>
        <a:bodyPr/>
        <a:lstStyle/>
        <a:p>
          <a:endParaRPr lang="it-IT"/>
        </a:p>
      </dgm:t>
    </dgm:pt>
    <dgm:pt modelId="{046807D6-7287-49E4-B334-07BBFAE23146}" type="pres">
      <dgm:prSet presAssocID="{6290EC43-1330-4B72-B1EE-69A806492C94}" presName="sibTrans" presStyleLbl="sibTrans2D1" presStyleIdx="0" presStyleCnt="5"/>
      <dgm:spPr/>
      <dgm:t>
        <a:bodyPr/>
        <a:lstStyle/>
        <a:p>
          <a:endParaRPr lang="it-IT"/>
        </a:p>
      </dgm:t>
    </dgm:pt>
    <dgm:pt modelId="{96C9E5D9-15CD-48C0-8815-357F04FE8B6F}" type="pres">
      <dgm:prSet presAssocID="{6290EC43-1330-4B72-B1EE-69A806492C94}" presName="connectorText" presStyleLbl="sibTrans2D1" presStyleIdx="0" presStyleCnt="5"/>
      <dgm:spPr/>
      <dgm:t>
        <a:bodyPr/>
        <a:lstStyle/>
        <a:p>
          <a:endParaRPr lang="it-IT"/>
        </a:p>
      </dgm:t>
    </dgm:pt>
    <dgm:pt modelId="{97BA16AB-FF42-479E-B1C3-6F58791D1CA5}" type="pres">
      <dgm:prSet presAssocID="{E659D810-4AB3-40CB-B2EB-F9EFF05C0E1C}" presName="node" presStyleLbl="node1" presStyleIdx="1" presStyleCnt="5">
        <dgm:presLayoutVars>
          <dgm:bulletEnabled val="1"/>
        </dgm:presLayoutVars>
      </dgm:prSet>
      <dgm:spPr/>
      <dgm:t>
        <a:bodyPr/>
        <a:lstStyle/>
        <a:p>
          <a:endParaRPr lang="it-IT"/>
        </a:p>
      </dgm:t>
    </dgm:pt>
    <dgm:pt modelId="{94CF30F8-4252-4C49-AB78-380CFD767B62}" type="pres">
      <dgm:prSet presAssocID="{A6A4A9C7-1688-4CEC-8174-55BD9CF4867A}" presName="sibTrans" presStyleLbl="sibTrans2D1" presStyleIdx="1" presStyleCnt="5"/>
      <dgm:spPr/>
      <dgm:t>
        <a:bodyPr/>
        <a:lstStyle/>
        <a:p>
          <a:endParaRPr lang="it-IT"/>
        </a:p>
      </dgm:t>
    </dgm:pt>
    <dgm:pt modelId="{0B96E0F1-6DB3-4E27-A557-9BE793EDE37F}" type="pres">
      <dgm:prSet presAssocID="{A6A4A9C7-1688-4CEC-8174-55BD9CF4867A}" presName="connectorText" presStyleLbl="sibTrans2D1" presStyleIdx="1" presStyleCnt="5"/>
      <dgm:spPr/>
      <dgm:t>
        <a:bodyPr/>
        <a:lstStyle/>
        <a:p>
          <a:endParaRPr lang="it-IT"/>
        </a:p>
      </dgm:t>
    </dgm:pt>
    <dgm:pt modelId="{DE8843CA-9DAB-4572-887F-E6999FC8A8F9}" type="pres">
      <dgm:prSet presAssocID="{DA8B257E-E198-4AD6-A8B8-2CA6DC9D0383}" presName="node" presStyleLbl="node1" presStyleIdx="2" presStyleCnt="5">
        <dgm:presLayoutVars>
          <dgm:bulletEnabled val="1"/>
        </dgm:presLayoutVars>
      </dgm:prSet>
      <dgm:spPr/>
      <dgm:t>
        <a:bodyPr/>
        <a:lstStyle/>
        <a:p>
          <a:endParaRPr lang="it-IT"/>
        </a:p>
      </dgm:t>
    </dgm:pt>
    <dgm:pt modelId="{5490EAAC-182A-474B-B9FB-A2BF485346C9}" type="pres">
      <dgm:prSet presAssocID="{DC6C21EF-8C65-4C01-B47E-D52B151A0490}" presName="sibTrans" presStyleLbl="sibTrans2D1" presStyleIdx="2" presStyleCnt="5"/>
      <dgm:spPr/>
      <dgm:t>
        <a:bodyPr/>
        <a:lstStyle/>
        <a:p>
          <a:endParaRPr lang="it-IT"/>
        </a:p>
      </dgm:t>
    </dgm:pt>
    <dgm:pt modelId="{CC2A96E7-1115-4FF7-BF80-F0444B979DF1}" type="pres">
      <dgm:prSet presAssocID="{DC6C21EF-8C65-4C01-B47E-D52B151A0490}" presName="connectorText" presStyleLbl="sibTrans2D1" presStyleIdx="2" presStyleCnt="5"/>
      <dgm:spPr/>
      <dgm:t>
        <a:bodyPr/>
        <a:lstStyle/>
        <a:p>
          <a:endParaRPr lang="it-IT"/>
        </a:p>
      </dgm:t>
    </dgm:pt>
    <dgm:pt modelId="{840475CC-F802-4E7E-ABAE-CEBCA2BB2A74}" type="pres">
      <dgm:prSet presAssocID="{12821E32-85BF-4C57-9C63-ED9DF9C2B9C0}" presName="node" presStyleLbl="node1" presStyleIdx="3" presStyleCnt="5">
        <dgm:presLayoutVars>
          <dgm:bulletEnabled val="1"/>
        </dgm:presLayoutVars>
      </dgm:prSet>
      <dgm:spPr/>
      <dgm:t>
        <a:bodyPr/>
        <a:lstStyle/>
        <a:p>
          <a:endParaRPr lang="it-IT"/>
        </a:p>
      </dgm:t>
    </dgm:pt>
    <dgm:pt modelId="{91E12B58-8F4B-4CF9-9833-1080845DF71D}" type="pres">
      <dgm:prSet presAssocID="{504C40C2-E238-4DF8-813C-35607DE6E1F9}" presName="sibTrans" presStyleLbl="sibTrans2D1" presStyleIdx="3" presStyleCnt="5"/>
      <dgm:spPr/>
      <dgm:t>
        <a:bodyPr/>
        <a:lstStyle/>
        <a:p>
          <a:endParaRPr lang="it-IT"/>
        </a:p>
      </dgm:t>
    </dgm:pt>
    <dgm:pt modelId="{7D7D6252-F329-4AE9-AE10-0BAE28D6A6D6}" type="pres">
      <dgm:prSet presAssocID="{504C40C2-E238-4DF8-813C-35607DE6E1F9}" presName="connectorText" presStyleLbl="sibTrans2D1" presStyleIdx="3" presStyleCnt="5"/>
      <dgm:spPr/>
      <dgm:t>
        <a:bodyPr/>
        <a:lstStyle/>
        <a:p>
          <a:endParaRPr lang="it-IT"/>
        </a:p>
      </dgm:t>
    </dgm:pt>
    <dgm:pt modelId="{73A7143B-F571-4124-AA91-1249FAAE856E}" type="pres">
      <dgm:prSet presAssocID="{ADCB5576-BA0F-4502-B311-9A297C1B4BD6}" presName="node" presStyleLbl="node1" presStyleIdx="4" presStyleCnt="5">
        <dgm:presLayoutVars>
          <dgm:bulletEnabled val="1"/>
        </dgm:presLayoutVars>
      </dgm:prSet>
      <dgm:spPr/>
      <dgm:t>
        <a:bodyPr/>
        <a:lstStyle/>
        <a:p>
          <a:endParaRPr lang="it-IT"/>
        </a:p>
      </dgm:t>
    </dgm:pt>
    <dgm:pt modelId="{D0B8084D-557D-4FB3-9B87-283F0D437145}" type="pres">
      <dgm:prSet presAssocID="{E3803E80-D097-4C0D-AE61-967CC7D46CF0}" presName="sibTrans" presStyleLbl="sibTrans2D1" presStyleIdx="4" presStyleCnt="5"/>
      <dgm:spPr/>
      <dgm:t>
        <a:bodyPr/>
        <a:lstStyle/>
        <a:p>
          <a:endParaRPr lang="it-IT"/>
        </a:p>
      </dgm:t>
    </dgm:pt>
    <dgm:pt modelId="{A2506572-A1F4-4321-A8A0-75B7717DCC6E}" type="pres">
      <dgm:prSet presAssocID="{E3803E80-D097-4C0D-AE61-967CC7D46CF0}" presName="connectorText" presStyleLbl="sibTrans2D1" presStyleIdx="4" presStyleCnt="5"/>
      <dgm:spPr/>
      <dgm:t>
        <a:bodyPr/>
        <a:lstStyle/>
        <a:p>
          <a:endParaRPr lang="it-IT"/>
        </a:p>
      </dgm:t>
    </dgm:pt>
  </dgm:ptLst>
  <dgm:cxnLst>
    <dgm:cxn modelId="{6D8939B9-AD6D-4FBF-B622-952313DC5DE9}" type="presOf" srcId="{504C40C2-E238-4DF8-813C-35607DE6E1F9}" destId="{91E12B58-8F4B-4CF9-9833-1080845DF71D}" srcOrd="0" destOrd="0" presId="urn:microsoft.com/office/officeart/2005/8/layout/cycle2"/>
    <dgm:cxn modelId="{D186EEF1-8B59-495E-B8D9-3A94124F1BF0}" srcId="{D3CF04C9-B5C6-4154-9A7B-C5678FF11FCF}" destId="{ADCB5576-BA0F-4502-B311-9A297C1B4BD6}" srcOrd="4" destOrd="0" parTransId="{6C2D7C1A-FD07-4F51-BF0C-6DABB2D7D045}" sibTransId="{E3803E80-D097-4C0D-AE61-967CC7D46CF0}"/>
    <dgm:cxn modelId="{C075E4C6-BC5A-4401-994D-0986F83F20B2}" type="presOf" srcId="{ADCB5576-BA0F-4502-B311-9A297C1B4BD6}" destId="{73A7143B-F571-4124-AA91-1249FAAE856E}" srcOrd="0" destOrd="0" presId="urn:microsoft.com/office/officeart/2005/8/layout/cycle2"/>
    <dgm:cxn modelId="{215DAFCF-5F93-4CC4-90B3-6C4894321C40}" type="presOf" srcId="{DC6C21EF-8C65-4C01-B47E-D52B151A0490}" destId="{5490EAAC-182A-474B-B9FB-A2BF485346C9}" srcOrd="0" destOrd="0" presId="urn:microsoft.com/office/officeart/2005/8/layout/cycle2"/>
    <dgm:cxn modelId="{4B3827A2-4FD0-4C5A-B0EF-7EB779F410C6}" type="presOf" srcId="{12821E32-85BF-4C57-9C63-ED9DF9C2B9C0}" destId="{840475CC-F802-4E7E-ABAE-CEBCA2BB2A74}" srcOrd="0" destOrd="0" presId="urn:microsoft.com/office/officeart/2005/8/layout/cycle2"/>
    <dgm:cxn modelId="{6F26FA05-B897-4496-94FB-70CF65D70B8F}" type="presOf" srcId="{E3803E80-D097-4C0D-AE61-967CC7D46CF0}" destId="{D0B8084D-557D-4FB3-9B87-283F0D437145}" srcOrd="0" destOrd="0" presId="urn:microsoft.com/office/officeart/2005/8/layout/cycle2"/>
    <dgm:cxn modelId="{7080158E-2337-429B-A2CB-2975A1DDBA92}" srcId="{D3CF04C9-B5C6-4154-9A7B-C5678FF11FCF}" destId="{ADB98E0F-8FF8-4DF4-9140-9660A174C227}" srcOrd="0" destOrd="0" parTransId="{031DA7AC-B859-4A8F-9FFF-C168F5994F61}" sibTransId="{6290EC43-1330-4B72-B1EE-69A806492C94}"/>
    <dgm:cxn modelId="{FA103527-B185-4F3E-97D9-6B2615A127D2}" type="presOf" srcId="{D3CF04C9-B5C6-4154-9A7B-C5678FF11FCF}" destId="{DE3C8356-144A-432A-A4AC-797FAB014C59}" srcOrd="0" destOrd="0" presId="urn:microsoft.com/office/officeart/2005/8/layout/cycle2"/>
    <dgm:cxn modelId="{DCBB659D-8F5A-4A8C-8544-FC7262901284}" type="presOf" srcId="{ADB98E0F-8FF8-4DF4-9140-9660A174C227}" destId="{238601F8-547D-4849-897E-129F409B1E10}" srcOrd="0" destOrd="0" presId="urn:microsoft.com/office/officeart/2005/8/layout/cycle2"/>
    <dgm:cxn modelId="{103ECBB1-F8E6-4E68-AC26-39D1921B58FA}" type="presOf" srcId="{DC6C21EF-8C65-4C01-B47E-D52B151A0490}" destId="{CC2A96E7-1115-4FF7-BF80-F0444B979DF1}" srcOrd="1" destOrd="0" presId="urn:microsoft.com/office/officeart/2005/8/layout/cycle2"/>
    <dgm:cxn modelId="{3A225F6E-4185-4D76-951D-184F0DDEB73B}" type="presOf" srcId="{A6A4A9C7-1688-4CEC-8174-55BD9CF4867A}" destId="{0B96E0F1-6DB3-4E27-A557-9BE793EDE37F}" srcOrd="1" destOrd="0" presId="urn:microsoft.com/office/officeart/2005/8/layout/cycle2"/>
    <dgm:cxn modelId="{2FE491A4-C53F-4169-A753-87BA77894DAA}" srcId="{D3CF04C9-B5C6-4154-9A7B-C5678FF11FCF}" destId="{12821E32-85BF-4C57-9C63-ED9DF9C2B9C0}" srcOrd="3" destOrd="0" parTransId="{C58BF262-FEB5-4F8B-987C-2E6075820504}" sibTransId="{504C40C2-E238-4DF8-813C-35607DE6E1F9}"/>
    <dgm:cxn modelId="{571D7541-5D02-4A93-9469-FDC1CDA0437C}" type="presOf" srcId="{6290EC43-1330-4B72-B1EE-69A806492C94}" destId="{96C9E5D9-15CD-48C0-8815-357F04FE8B6F}" srcOrd="1" destOrd="0" presId="urn:microsoft.com/office/officeart/2005/8/layout/cycle2"/>
    <dgm:cxn modelId="{21FC9F21-C59D-4373-88D5-A1D798DCCA54}" srcId="{D3CF04C9-B5C6-4154-9A7B-C5678FF11FCF}" destId="{DA8B257E-E198-4AD6-A8B8-2CA6DC9D0383}" srcOrd="2" destOrd="0" parTransId="{748F79D1-9E54-4EA5-A958-7029141E5337}" sibTransId="{DC6C21EF-8C65-4C01-B47E-D52B151A0490}"/>
    <dgm:cxn modelId="{4BEDE3B4-7342-4108-9859-40776BBF078E}" type="presOf" srcId="{E3803E80-D097-4C0D-AE61-967CC7D46CF0}" destId="{A2506572-A1F4-4321-A8A0-75B7717DCC6E}" srcOrd="1" destOrd="0" presId="urn:microsoft.com/office/officeart/2005/8/layout/cycle2"/>
    <dgm:cxn modelId="{0FDFB60A-EB2F-452C-9929-95938CEF84DB}" type="presOf" srcId="{A6A4A9C7-1688-4CEC-8174-55BD9CF4867A}" destId="{94CF30F8-4252-4C49-AB78-380CFD767B62}" srcOrd="0" destOrd="0" presId="urn:microsoft.com/office/officeart/2005/8/layout/cycle2"/>
    <dgm:cxn modelId="{9239FD68-A640-4651-9AD8-17A1A3BFBD72}" srcId="{D3CF04C9-B5C6-4154-9A7B-C5678FF11FCF}" destId="{E659D810-4AB3-40CB-B2EB-F9EFF05C0E1C}" srcOrd="1" destOrd="0" parTransId="{56352CE3-DAD0-4B21-9294-48EE443DF30D}" sibTransId="{A6A4A9C7-1688-4CEC-8174-55BD9CF4867A}"/>
    <dgm:cxn modelId="{10D27F09-16EC-454B-BDDF-3CCE89CA4EED}" type="presOf" srcId="{6290EC43-1330-4B72-B1EE-69A806492C94}" destId="{046807D6-7287-49E4-B334-07BBFAE23146}" srcOrd="0" destOrd="0" presId="urn:microsoft.com/office/officeart/2005/8/layout/cycle2"/>
    <dgm:cxn modelId="{6AED5AA0-8137-42D5-B8F7-090D6CF7107C}" type="presOf" srcId="{504C40C2-E238-4DF8-813C-35607DE6E1F9}" destId="{7D7D6252-F329-4AE9-AE10-0BAE28D6A6D6}" srcOrd="1" destOrd="0" presId="urn:microsoft.com/office/officeart/2005/8/layout/cycle2"/>
    <dgm:cxn modelId="{859B517F-1CEB-4315-9C38-F7404693ECB9}" type="presOf" srcId="{DA8B257E-E198-4AD6-A8B8-2CA6DC9D0383}" destId="{DE8843CA-9DAB-4572-887F-E6999FC8A8F9}" srcOrd="0" destOrd="0" presId="urn:microsoft.com/office/officeart/2005/8/layout/cycle2"/>
    <dgm:cxn modelId="{544B96F1-6401-43BF-9AAE-3C8EA0737205}" type="presOf" srcId="{E659D810-4AB3-40CB-B2EB-F9EFF05C0E1C}" destId="{97BA16AB-FF42-479E-B1C3-6F58791D1CA5}" srcOrd="0" destOrd="0" presId="urn:microsoft.com/office/officeart/2005/8/layout/cycle2"/>
    <dgm:cxn modelId="{DBF7BB1E-E81D-4E5D-B494-AD4F62FA7A0F}" type="presParOf" srcId="{DE3C8356-144A-432A-A4AC-797FAB014C59}" destId="{238601F8-547D-4849-897E-129F409B1E10}" srcOrd="0" destOrd="0" presId="urn:microsoft.com/office/officeart/2005/8/layout/cycle2"/>
    <dgm:cxn modelId="{F0A493EE-56DB-4E35-A47D-153312F0941A}" type="presParOf" srcId="{DE3C8356-144A-432A-A4AC-797FAB014C59}" destId="{046807D6-7287-49E4-B334-07BBFAE23146}" srcOrd="1" destOrd="0" presId="urn:microsoft.com/office/officeart/2005/8/layout/cycle2"/>
    <dgm:cxn modelId="{C883F21E-2693-4049-9D5C-35275B3BDE24}" type="presParOf" srcId="{046807D6-7287-49E4-B334-07BBFAE23146}" destId="{96C9E5D9-15CD-48C0-8815-357F04FE8B6F}" srcOrd="0" destOrd="0" presId="urn:microsoft.com/office/officeart/2005/8/layout/cycle2"/>
    <dgm:cxn modelId="{9DEF48BF-3677-4EC9-A953-8B5F81A5676F}" type="presParOf" srcId="{DE3C8356-144A-432A-A4AC-797FAB014C59}" destId="{97BA16AB-FF42-479E-B1C3-6F58791D1CA5}" srcOrd="2" destOrd="0" presId="urn:microsoft.com/office/officeart/2005/8/layout/cycle2"/>
    <dgm:cxn modelId="{D9F0B63E-3EB7-40EF-8A0B-9EB826DA8C8D}" type="presParOf" srcId="{DE3C8356-144A-432A-A4AC-797FAB014C59}" destId="{94CF30F8-4252-4C49-AB78-380CFD767B62}" srcOrd="3" destOrd="0" presId="urn:microsoft.com/office/officeart/2005/8/layout/cycle2"/>
    <dgm:cxn modelId="{1D7FAB17-0612-4781-B1D9-66FF2D6D4817}" type="presParOf" srcId="{94CF30F8-4252-4C49-AB78-380CFD767B62}" destId="{0B96E0F1-6DB3-4E27-A557-9BE793EDE37F}" srcOrd="0" destOrd="0" presId="urn:microsoft.com/office/officeart/2005/8/layout/cycle2"/>
    <dgm:cxn modelId="{84832FF1-1B8E-4406-87D3-55926B540AA8}" type="presParOf" srcId="{DE3C8356-144A-432A-A4AC-797FAB014C59}" destId="{DE8843CA-9DAB-4572-887F-E6999FC8A8F9}" srcOrd="4" destOrd="0" presId="urn:microsoft.com/office/officeart/2005/8/layout/cycle2"/>
    <dgm:cxn modelId="{93DD9477-A565-40C0-AFE2-20EC2D189C61}" type="presParOf" srcId="{DE3C8356-144A-432A-A4AC-797FAB014C59}" destId="{5490EAAC-182A-474B-B9FB-A2BF485346C9}" srcOrd="5" destOrd="0" presId="urn:microsoft.com/office/officeart/2005/8/layout/cycle2"/>
    <dgm:cxn modelId="{AB700168-A20B-44D7-A066-097F173B2B49}" type="presParOf" srcId="{5490EAAC-182A-474B-B9FB-A2BF485346C9}" destId="{CC2A96E7-1115-4FF7-BF80-F0444B979DF1}" srcOrd="0" destOrd="0" presId="urn:microsoft.com/office/officeart/2005/8/layout/cycle2"/>
    <dgm:cxn modelId="{66C70D75-DD24-459B-9455-0D4B2BDA1CE3}" type="presParOf" srcId="{DE3C8356-144A-432A-A4AC-797FAB014C59}" destId="{840475CC-F802-4E7E-ABAE-CEBCA2BB2A74}" srcOrd="6" destOrd="0" presId="urn:microsoft.com/office/officeart/2005/8/layout/cycle2"/>
    <dgm:cxn modelId="{3FF6514A-0D7A-4FC8-A7A1-B517242351EF}" type="presParOf" srcId="{DE3C8356-144A-432A-A4AC-797FAB014C59}" destId="{91E12B58-8F4B-4CF9-9833-1080845DF71D}" srcOrd="7" destOrd="0" presId="urn:microsoft.com/office/officeart/2005/8/layout/cycle2"/>
    <dgm:cxn modelId="{DB334979-5057-4E41-AF70-180E28CB8360}" type="presParOf" srcId="{91E12B58-8F4B-4CF9-9833-1080845DF71D}" destId="{7D7D6252-F329-4AE9-AE10-0BAE28D6A6D6}" srcOrd="0" destOrd="0" presId="urn:microsoft.com/office/officeart/2005/8/layout/cycle2"/>
    <dgm:cxn modelId="{B042A0EC-E110-4321-B278-A26B8AE71DDC}" type="presParOf" srcId="{DE3C8356-144A-432A-A4AC-797FAB014C59}" destId="{73A7143B-F571-4124-AA91-1249FAAE856E}" srcOrd="8" destOrd="0" presId="urn:microsoft.com/office/officeart/2005/8/layout/cycle2"/>
    <dgm:cxn modelId="{32999C1F-E753-4F24-9BE8-C128B8439753}" type="presParOf" srcId="{DE3C8356-144A-432A-A4AC-797FAB014C59}" destId="{D0B8084D-557D-4FB3-9B87-283F0D437145}" srcOrd="9" destOrd="0" presId="urn:microsoft.com/office/officeart/2005/8/layout/cycle2"/>
    <dgm:cxn modelId="{2AB592A0-9069-4CCE-B219-A81A6FDDCF94}" type="presParOf" srcId="{D0B8084D-557D-4FB3-9B87-283F0D437145}" destId="{A2506572-A1F4-4321-A8A0-75B7717DCC6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601F8-547D-4849-897E-129F409B1E10}">
      <dsp:nvSpPr>
        <dsp:cNvPr id="0" name=""/>
        <dsp:cNvSpPr/>
      </dsp:nvSpPr>
      <dsp:spPr>
        <a:xfrm>
          <a:off x="2939178" y="1069"/>
          <a:ext cx="1178427" cy="1178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Il sé e l’altro</a:t>
          </a:r>
          <a:endParaRPr lang="it-IT" sz="1300" kern="1200" dirty="0"/>
        </a:p>
      </dsp:txBody>
      <dsp:txXfrm>
        <a:off x="3111755" y="173646"/>
        <a:ext cx="833273" cy="833273"/>
      </dsp:txXfrm>
    </dsp:sp>
    <dsp:sp modelId="{046807D6-7287-49E4-B334-07BBFAE23146}">
      <dsp:nvSpPr>
        <dsp:cNvPr id="0" name=""/>
        <dsp:cNvSpPr/>
      </dsp:nvSpPr>
      <dsp:spPr>
        <a:xfrm rot="2160000">
          <a:off x="4080417" y="906377"/>
          <a:ext cx="313495" cy="397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4089398" y="958281"/>
        <a:ext cx="219447" cy="238631"/>
      </dsp:txXfrm>
    </dsp:sp>
    <dsp:sp modelId="{97BA16AB-FF42-479E-B1C3-6F58791D1CA5}">
      <dsp:nvSpPr>
        <dsp:cNvPr id="0" name=""/>
        <dsp:cNvSpPr/>
      </dsp:nvSpPr>
      <dsp:spPr>
        <a:xfrm>
          <a:off x="4371080" y="1041407"/>
          <a:ext cx="1178427" cy="1178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Il corpo in movimento</a:t>
          </a:r>
          <a:endParaRPr lang="it-IT" sz="1300" kern="1200" dirty="0"/>
        </a:p>
      </dsp:txBody>
      <dsp:txXfrm>
        <a:off x="4543657" y="1213984"/>
        <a:ext cx="833273" cy="833273"/>
      </dsp:txXfrm>
    </dsp:sp>
    <dsp:sp modelId="{94CF30F8-4252-4C49-AB78-380CFD767B62}">
      <dsp:nvSpPr>
        <dsp:cNvPr id="0" name=""/>
        <dsp:cNvSpPr/>
      </dsp:nvSpPr>
      <dsp:spPr>
        <a:xfrm rot="6480000">
          <a:off x="4532819" y="2264975"/>
          <a:ext cx="313495" cy="397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10800000">
        <a:off x="4594374" y="2299797"/>
        <a:ext cx="219447" cy="238631"/>
      </dsp:txXfrm>
    </dsp:sp>
    <dsp:sp modelId="{DE8843CA-9DAB-4572-887F-E6999FC8A8F9}">
      <dsp:nvSpPr>
        <dsp:cNvPr id="0" name=""/>
        <dsp:cNvSpPr/>
      </dsp:nvSpPr>
      <dsp:spPr>
        <a:xfrm>
          <a:off x="3824142" y="2724710"/>
          <a:ext cx="1178427" cy="1178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Immagini , suoni e coloro</a:t>
          </a:r>
          <a:endParaRPr lang="it-IT" sz="1300" kern="1200" dirty="0"/>
        </a:p>
      </dsp:txBody>
      <dsp:txXfrm>
        <a:off x="3996719" y="2897287"/>
        <a:ext cx="833273" cy="833273"/>
      </dsp:txXfrm>
    </dsp:sp>
    <dsp:sp modelId="{5490EAAC-182A-474B-B9FB-A2BF485346C9}">
      <dsp:nvSpPr>
        <dsp:cNvPr id="0" name=""/>
        <dsp:cNvSpPr/>
      </dsp:nvSpPr>
      <dsp:spPr>
        <a:xfrm rot="10800000">
          <a:off x="3380516" y="3115064"/>
          <a:ext cx="313495" cy="397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10800000">
        <a:off x="3474564" y="3194608"/>
        <a:ext cx="219447" cy="238631"/>
      </dsp:txXfrm>
    </dsp:sp>
    <dsp:sp modelId="{840475CC-F802-4E7E-ABAE-CEBCA2BB2A74}">
      <dsp:nvSpPr>
        <dsp:cNvPr id="0" name=""/>
        <dsp:cNvSpPr/>
      </dsp:nvSpPr>
      <dsp:spPr>
        <a:xfrm>
          <a:off x="2054213" y="2724710"/>
          <a:ext cx="1178427" cy="1178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I discorsi e le parole</a:t>
          </a:r>
          <a:endParaRPr lang="it-IT" sz="1300" kern="1200" dirty="0"/>
        </a:p>
      </dsp:txBody>
      <dsp:txXfrm>
        <a:off x="2226790" y="2897287"/>
        <a:ext cx="833273" cy="833273"/>
      </dsp:txXfrm>
    </dsp:sp>
    <dsp:sp modelId="{91E12B58-8F4B-4CF9-9833-1080845DF71D}">
      <dsp:nvSpPr>
        <dsp:cNvPr id="0" name=""/>
        <dsp:cNvSpPr/>
      </dsp:nvSpPr>
      <dsp:spPr>
        <a:xfrm rot="15120000">
          <a:off x="2215952" y="2281851"/>
          <a:ext cx="313495" cy="397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rot="10800000">
        <a:off x="2277507" y="2406117"/>
        <a:ext cx="219447" cy="238631"/>
      </dsp:txXfrm>
    </dsp:sp>
    <dsp:sp modelId="{73A7143B-F571-4124-AA91-1249FAAE856E}">
      <dsp:nvSpPr>
        <dsp:cNvPr id="0" name=""/>
        <dsp:cNvSpPr/>
      </dsp:nvSpPr>
      <dsp:spPr>
        <a:xfrm>
          <a:off x="1507275" y="1041407"/>
          <a:ext cx="1178427" cy="117842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it-IT" sz="1300" kern="1200" dirty="0" smtClean="0"/>
            <a:t>La conoscenza del mondo</a:t>
          </a:r>
          <a:endParaRPr lang="it-IT" sz="1300" kern="1200" dirty="0"/>
        </a:p>
      </dsp:txBody>
      <dsp:txXfrm>
        <a:off x="1679852" y="1213984"/>
        <a:ext cx="833273" cy="833273"/>
      </dsp:txXfrm>
    </dsp:sp>
    <dsp:sp modelId="{D0B8084D-557D-4FB3-9B87-283F0D437145}">
      <dsp:nvSpPr>
        <dsp:cNvPr id="0" name=""/>
        <dsp:cNvSpPr/>
      </dsp:nvSpPr>
      <dsp:spPr>
        <a:xfrm rot="19440000">
          <a:off x="2648514" y="916808"/>
          <a:ext cx="313495" cy="3977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it-IT" sz="1100" kern="1200"/>
        </a:p>
      </dsp:txBody>
      <dsp:txXfrm>
        <a:off x="2657495" y="1023992"/>
        <a:ext cx="219447" cy="2386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DE73F716-AFAE-4C9D-AA00-B8936ADF241D}" type="datetimeFigureOut">
              <a:rPr lang="it-IT" smtClean="0"/>
              <a:t>25/06/2020</a:t>
            </a:fld>
            <a:endParaRPr lang="it-IT"/>
          </a:p>
        </p:txBody>
      </p:sp>
      <p:sp>
        <p:nvSpPr>
          <p:cNvPr id="4" name="Segnaposto immagine diapositiva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28A1D078-4951-43E7-816D-A5DB4FCEAB01}" type="slidenum">
              <a:rPr lang="it-IT" smtClean="0"/>
              <a:t>‹N›</a:t>
            </a:fld>
            <a:endParaRPr lang="it-IT"/>
          </a:p>
        </p:txBody>
      </p:sp>
    </p:spTree>
    <p:extLst>
      <p:ext uri="{BB962C8B-B14F-4D97-AF65-F5344CB8AC3E}">
        <p14:creationId xmlns:p14="http://schemas.microsoft.com/office/powerpoint/2010/main" val="1137273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A1D078-4951-43E7-816D-A5DB4FCEAB01}" type="slidenum">
              <a:rPr lang="it-IT" smtClean="0"/>
              <a:t>26</a:t>
            </a:fld>
            <a:endParaRPr lang="it-IT"/>
          </a:p>
        </p:txBody>
      </p:sp>
    </p:spTree>
    <p:extLst>
      <p:ext uri="{BB962C8B-B14F-4D97-AF65-F5344CB8AC3E}">
        <p14:creationId xmlns:p14="http://schemas.microsoft.com/office/powerpoint/2010/main" val="5353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A1D078-4951-43E7-816D-A5DB4FCEAB01}" type="slidenum">
              <a:rPr lang="it-IT" smtClean="0"/>
              <a:t>27</a:t>
            </a:fld>
            <a:endParaRPr lang="it-IT"/>
          </a:p>
        </p:txBody>
      </p:sp>
    </p:spTree>
    <p:extLst>
      <p:ext uri="{BB962C8B-B14F-4D97-AF65-F5344CB8AC3E}">
        <p14:creationId xmlns:p14="http://schemas.microsoft.com/office/powerpoint/2010/main" val="535390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8A1D078-4951-43E7-816D-A5DB4FCEAB01}" type="slidenum">
              <a:rPr lang="it-IT" smtClean="0"/>
              <a:t>28</a:t>
            </a:fld>
            <a:endParaRPr lang="it-IT"/>
          </a:p>
        </p:txBody>
      </p:sp>
    </p:spTree>
    <p:extLst>
      <p:ext uri="{BB962C8B-B14F-4D97-AF65-F5344CB8AC3E}">
        <p14:creationId xmlns:p14="http://schemas.microsoft.com/office/powerpoint/2010/main" val="53539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BE66753-5725-422E-A9B7-3ACEEF91402F}" type="datetimeFigureOut">
              <a:rPr lang="it-IT" smtClean="0"/>
              <a:t>25/06/2020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176490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E66753-5725-422E-A9B7-3ACEEF91402F}" type="datetimeFigureOut">
              <a:rPr lang="it-IT" smtClean="0"/>
              <a:t>25/06/2020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35745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E66753-5725-422E-A9B7-3ACEEF91402F}" type="datetimeFigureOut">
              <a:rPr lang="it-IT" smtClean="0"/>
              <a:t>25/06/2020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375030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BE66753-5725-422E-A9B7-3ACEEF91402F}" type="datetimeFigureOut">
              <a:rPr lang="it-IT" smtClean="0"/>
              <a:t>25/06/2020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3673255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BE66753-5725-422E-A9B7-3ACEEF91402F}" type="datetimeFigureOut">
              <a:rPr lang="it-IT" smtClean="0"/>
              <a:t>25/06/2020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236231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BE66753-5725-422E-A9B7-3ACEEF91402F}" type="datetimeFigureOut">
              <a:rPr lang="it-IT" smtClean="0"/>
              <a:t>25/06/2020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23730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BE66753-5725-422E-A9B7-3ACEEF91402F}" type="datetimeFigureOut">
              <a:rPr lang="it-IT" smtClean="0"/>
              <a:t>25/06/2020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196610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BE66753-5725-422E-A9B7-3ACEEF91402F}" type="datetimeFigureOut">
              <a:rPr lang="it-IT" smtClean="0"/>
              <a:t>25/06/2020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377852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E66753-5725-422E-A9B7-3ACEEF91402F}" type="datetimeFigureOut">
              <a:rPr lang="it-IT" smtClean="0"/>
              <a:t>25/06/2020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48492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E66753-5725-422E-A9B7-3ACEEF91402F}" type="datetimeFigureOut">
              <a:rPr lang="it-IT" smtClean="0"/>
              <a:t>25/06/2020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272395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BE66753-5725-422E-A9B7-3ACEEF91402F}" type="datetimeFigureOut">
              <a:rPr lang="it-IT" smtClean="0"/>
              <a:t>25/06/2020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B274986-F18C-44E6-8A98-9B54164222CB}" type="slidenum">
              <a:rPr lang="it-IT" smtClean="0"/>
              <a:t>‹N›</a:t>
            </a:fld>
            <a:endParaRPr lang="it-IT"/>
          </a:p>
        </p:txBody>
      </p:sp>
    </p:spTree>
    <p:extLst>
      <p:ext uri="{BB962C8B-B14F-4D97-AF65-F5344CB8AC3E}">
        <p14:creationId xmlns:p14="http://schemas.microsoft.com/office/powerpoint/2010/main" val="2214359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66753-5725-422E-A9B7-3ACEEF91402F}" type="datetimeFigureOut">
              <a:rPr lang="it-IT" smtClean="0"/>
              <a:t>25/06/2020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74986-F18C-44E6-8A98-9B54164222CB}" type="slidenum">
              <a:rPr lang="it-IT" smtClean="0"/>
              <a:t>‹N›</a:t>
            </a:fld>
            <a:endParaRPr lang="it-IT"/>
          </a:p>
        </p:txBody>
      </p:sp>
    </p:spTree>
    <p:extLst>
      <p:ext uri="{BB962C8B-B14F-4D97-AF65-F5344CB8AC3E}">
        <p14:creationId xmlns:p14="http://schemas.microsoft.com/office/powerpoint/2010/main" val="5121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D</a:t>
            </a:r>
            <a:endParaRPr lang="it-IT"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7" y="0"/>
            <a:ext cx="9398025" cy="6858000"/>
          </a:xfrm>
          <a:prstGeom prst="rect">
            <a:avLst/>
          </a:prstGeom>
        </p:spPr>
      </p:pic>
      <p:sp>
        <p:nvSpPr>
          <p:cNvPr id="5" name="CasellaDiTesto 4"/>
          <p:cNvSpPr txBox="1"/>
          <p:nvPr/>
        </p:nvSpPr>
        <p:spPr>
          <a:xfrm>
            <a:off x="2987824" y="0"/>
            <a:ext cx="5832648" cy="4524315"/>
          </a:xfrm>
          <a:prstGeom prst="rect">
            <a:avLst/>
          </a:prstGeom>
          <a:noFill/>
        </p:spPr>
        <p:txBody>
          <a:bodyPr wrap="square" rtlCol="0">
            <a:spAutoFit/>
          </a:bodyPr>
          <a:lstStyle/>
          <a:p>
            <a:endParaRPr lang="it-IT" sz="3600" b="1" i="1" dirty="0">
              <a:solidFill>
                <a:schemeClr val="accent1"/>
              </a:solidFill>
            </a:endParaRPr>
          </a:p>
          <a:p>
            <a:pPr algn="ctr"/>
            <a:r>
              <a:rPr lang="it-IT" sz="3200" b="1" i="1" dirty="0" smtClean="0">
                <a:solidFill>
                  <a:schemeClr val="accent1"/>
                </a:solidFill>
              </a:rPr>
              <a:t>Scuola dell’infanzia </a:t>
            </a:r>
          </a:p>
          <a:p>
            <a:pPr algn="ctr"/>
            <a:r>
              <a:rPr lang="it-IT" sz="3200" b="1" i="1" dirty="0" smtClean="0">
                <a:solidFill>
                  <a:schemeClr val="accent1"/>
                </a:solidFill>
              </a:rPr>
              <a:t>Bruno Munari</a:t>
            </a:r>
          </a:p>
          <a:p>
            <a:pPr algn="ctr"/>
            <a:endParaRPr lang="it-IT" sz="3200" b="1" i="1" dirty="0" smtClean="0">
              <a:solidFill>
                <a:schemeClr val="accent1"/>
              </a:solidFill>
            </a:endParaRPr>
          </a:p>
          <a:p>
            <a:pPr algn="ctr"/>
            <a:r>
              <a:rPr lang="it-IT" sz="3200" b="1" i="1" dirty="0" smtClean="0">
                <a:solidFill>
                  <a:schemeClr val="accent1"/>
                </a:solidFill>
              </a:rPr>
              <a:t>Progetto</a:t>
            </a:r>
          </a:p>
          <a:p>
            <a:pPr algn="ctr"/>
            <a:endParaRPr lang="it-IT" sz="3200" b="1" i="1" dirty="0" smtClean="0">
              <a:solidFill>
                <a:schemeClr val="accent1"/>
              </a:solidFill>
            </a:endParaRPr>
          </a:p>
          <a:p>
            <a:pPr algn="ctr"/>
            <a:r>
              <a:rPr lang="it-IT" sz="3200" b="1" i="1" dirty="0" smtClean="0">
                <a:solidFill>
                  <a:schemeClr val="accent1"/>
                </a:solidFill>
              </a:rPr>
              <a:t>«Il giardino racconta»</a:t>
            </a:r>
          </a:p>
          <a:p>
            <a:pPr algn="ctr"/>
            <a:endParaRPr lang="it-IT" sz="3200" b="1" i="1" dirty="0" smtClean="0">
              <a:solidFill>
                <a:schemeClr val="accent1"/>
              </a:solidFill>
            </a:endParaRPr>
          </a:p>
          <a:p>
            <a:pPr algn="ctr"/>
            <a:r>
              <a:rPr lang="it-IT" sz="2800" b="1" i="1" dirty="0" smtClean="0">
                <a:solidFill>
                  <a:schemeClr val="accent1"/>
                </a:solidFill>
              </a:rPr>
              <a:t> Sara </a:t>
            </a:r>
            <a:r>
              <a:rPr lang="it-IT" sz="2800" b="1" i="1" dirty="0" err="1" smtClean="0">
                <a:solidFill>
                  <a:schemeClr val="accent1"/>
                </a:solidFill>
              </a:rPr>
              <a:t>Gargini</a:t>
            </a:r>
            <a:r>
              <a:rPr lang="it-IT" sz="2800" b="1" i="1" dirty="0" smtClean="0">
                <a:solidFill>
                  <a:schemeClr val="accent1"/>
                </a:solidFill>
              </a:rPr>
              <a:t>  </a:t>
            </a:r>
            <a:endParaRPr lang="it-IT" sz="2800" b="1" i="1" dirty="0">
              <a:solidFill>
                <a:schemeClr val="accent1"/>
              </a:solidFill>
            </a:endParaRPr>
          </a:p>
        </p:txBody>
      </p:sp>
    </p:spTree>
    <p:extLst>
      <p:ext uri="{BB962C8B-B14F-4D97-AF65-F5344CB8AC3E}">
        <p14:creationId xmlns:p14="http://schemas.microsoft.com/office/powerpoint/2010/main" val="455315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899592" y="1052736"/>
            <a:ext cx="7056784" cy="4248472"/>
          </a:xfrm>
        </p:spPr>
        <p:txBody>
          <a:bodyPr>
            <a:normAutofit/>
          </a:bodyPr>
          <a:lstStyle/>
          <a:p>
            <a:r>
              <a:rPr lang="it-IT" dirty="0" smtClean="0"/>
              <a:t> </a:t>
            </a:r>
            <a:r>
              <a:rPr lang="it-IT" b="1" i="1" dirty="0" smtClean="0">
                <a:solidFill>
                  <a:schemeClr val="accent1"/>
                </a:solidFill>
              </a:rPr>
              <a:t>Il sé e l’altro</a:t>
            </a:r>
            <a:r>
              <a:rPr lang="it-IT" sz="3600" b="1" i="1" dirty="0" smtClean="0">
                <a:solidFill>
                  <a:schemeClr val="accent1"/>
                </a:solidFill>
              </a:rPr>
              <a:t/>
            </a:r>
            <a:br>
              <a:rPr lang="it-IT" sz="3600" b="1" i="1" dirty="0" smtClean="0">
                <a:solidFill>
                  <a:schemeClr val="accent1"/>
                </a:solidFill>
              </a:rPr>
            </a:br>
            <a:r>
              <a:rPr lang="it-IT" sz="3600" b="1" i="1" dirty="0" smtClean="0"/>
              <a:t> </a:t>
            </a:r>
            <a:r>
              <a:rPr lang="it-IT" sz="3200" dirty="0" smtClean="0"/>
              <a:t>Favorisce il processo conoscitivo personale, dell’altro e dall’ambiente per migliorare «il vivere insieme», stimolando il rispetto, il senso di responsabilità, di accoglienza e di condivisione.</a:t>
            </a:r>
            <a:endParaRPr lang="it-IT" sz="3200" dirty="0"/>
          </a:p>
        </p:txBody>
      </p:sp>
    </p:spTree>
    <p:extLst>
      <p:ext uri="{BB962C8B-B14F-4D97-AF65-F5344CB8AC3E}">
        <p14:creationId xmlns:p14="http://schemas.microsoft.com/office/powerpoint/2010/main" val="195781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395536" y="692696"/>
            <a:ext cx="8003232" cy="1368152"/>
          </a:xfrm>
        </p:spPr>
        <p:txBody>
          <a:bodyPr>
            <a:normAutofit/>
          </a:bodyPr>
          <a:lstStyle/>
          <a:p>
            <a:r>
              <a:rPr lang="it-IT" sz="3600" dirty="0" smtClean="0"/>
              <a:t> </a:t>
            </a:r>
            <a:r>
              <a:rPr lang="it-IT" sz="3600" b="1" i="1" dirty="0" smtClean="0">
                <a:solidFill>
                  <a:schemeClr val="accent1"/>
                </a:solidFill>
              </a:rPr>
              <a:t>Il sé e l’altro</a:t>
            </a:r>
            <a:endParaRPr lang="it-IT" sz="2400" dirty="0">
              <a:solidFill>
                <a:schemeClr val="accent1"/>
              </a:solidFill>
            </a:endParaRPr>
          </a:p>
        </p:txBody>
      </p:sp>
      <p:sp>
        <p:nvSpPr>
          <p:cNvPr id="3" name="CasellaDiTesto 2"/>
          <p:cNvSpPr txBox="1"/>
          <p:nvPr/>
        </p:nvSpPr>
        <p:spPr>
          <a:xfrm>
            <a:off x="1187624" y="1883440"/>
            <a:ext cx="6984776" cy="3785652"/>
          </a:xfrm>
          <a:prstGeom prst="rect">
            <a:avLst/>
          </a:prstGeom>
          <a:noFill/>
        </p:spPr>
        <p:txBody>
          <a:bodyPr wrap="square" rtlCol="0">
            <a:spAutoFit/>
          </a:bodyPr>
          <a:lstStyle/>
          <a:p>
            <a:pPr algn="ctr"/>
            <a:r>
              <a:rPr lang="it-IT" sz="2400" b="1" dirty="0" smtClean="0"/>
              <a:t>Traguardo per lo sviluppo della competenza</a:t>
            </a:r>
          </a:p>
          <a:p>
            <a:r>
              <a:rPr lang="it-IT" sz="2400" dirty="0" smtClean="0"/>
              <a:t>Il bambino gioca in modo costruttivo e creativo con gli altri, sa argomentare, confrontarsi, sostenere le proprie ragioni con adulti e bambini.</a:t>
            </a:r>
          </a:p>
          <a:p>
            <a:pPr marL="342900" indent="-342900" algn="ctr">
              <a:buFont typeface="Arial" pitchFamily="34" charset="0"/>
              <a:buChar char="•"/>
            </a:pPr>
            <a:endParaRPr lang="it-IT" sz="2400" b="1" dirty="0"/>
          </a:p>
          <a:p>
            <a:pPr algn="ctr"/>
            <a:r>
              <a:rPr lang="it-IT" sz="2400" b="1" dirty="0" smtClean="0"/>
              <a:t>Obiettivi di apprendimento</a:t>
            </a:r>
          </a:p>
          <a:p>
            <a:pPr marL="342900" indent="-342900">
              <a:buFont typeface="Arial" pitchFamily="34" charset="0"/>
              <a:buChar char="•"/>
            </a:pPr>
            <a:r>
              <a:rPr lang="it-IT" sz="2400" dirty="0" smtClean="0"/>
              <a:t>Stabilire relazioni positive con gli adulti e i pari</a:t>
            </a:r>
          </a:p>
          <a:p>
            <a:pPr marL="342900" indent="-342900">
              <a:buFont typeface="Arial" pitchFamily="34" charset="0"/>
              <a:buChar char="•"/>
            </a:pPr>
            <a:r>
              <a:rPr lang="it-IT" sz="2400" dirty="0" smtClean="0"/>
              <a:t>Giocare insieme ad un piccolo gruppo</a:t>
            </a:r>
          </a:p>
          <a:p>
            <a:pPr marL="342900" indent="-342900">
              <a:buFont typeface="Arial" pitchFamily="34" charset="0"/>
              <a:buChar char="•"/>
            </a:pPr>
            <a:r>
              <a:rPr lang="it-IT" sz="2400" dirty="0" smtClean="0"/>
              <a:t>Rispettare il proprio turno</a:t>
            </a:r>
          </a:p>
          <a:p>
            <a:pPr marL="342900" indent="-342900">
              <a:buFont typeface="Arial" pitchFamily="34" charset="0"/>
              <a:buChar char="•"/>
            </a:pPr>
            <a:r>
              <a:rPr lang="it-IT" sz="2400" dirty="0" smtClean="0"/>
              <a:t>Partecipare alle attività proposte</a:t>
            </a:r>
          </a:p>
        </p:txBody>
      </p:sp>
    </p:spTree>
    <p:extLst>
      <p:ext uri="{BB962C8B-B14F-4D97-AF65-F5344CB8AC3E}">
        <p14:creationId xmlns:p14="http://schemas.microsoft.com/office/powerpoint/2010/main" val="73274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395536" y="1052736"/>
            <a:ext cx="7848872" cy="4608512"/>
          </a:xfrm>
        </p:spPr>
        <p:txBody>
          <a:bodyPr>
            <a:normAutofit/>
          </a:bodyPr>
          <a:lstStyle/>
          <a:p>
            <a:r>
              <a:rPr lang="it-IT" sz="3600" dirty="0" smtClean="0"/>
              <a:t> </a:t>
            </a:r>
            <a:r>
              <a:rPr lang="it-IT" b="1" i="1" dirty="0" smtClean="0">
                <a:solidFill>
                  <a:schemeClr val="accent1"/>
                </a:solidFill>
              </a:rPr>
              <a:t>Il corpo e il movimento</a:t>
            </a:r>
            <a:r>
              <a:rPr lang="it-IT" sz="3600" b="1" i="1" dirty="0" smtClean="0">
                <a:solidFill>
                  <a:schemeClr val="accent1"/>
                </a:solidFill>
              </a:rPr>
              <a:t/>
            </a:r>
            <a:br>
              <a:rPr lang="it-IT" sz="3600" b="1" i="1" dirty="0" smtClean="0">
                <a:solidFill>
                  <a:schemeClr val="accent1"/>
                </a:solidFill>
              </a:rPr>
            </a:br>
            <a:r>
              <a:rPr lang="it-IT" sz="3600" dirty="0" smtClean="0">
                <a:solidFill>
                  <a:schemeClr val="accent1"/>
                </a:solidFill>
              </a:rPr>
              <a:t> </a:t>
            </a:r>
            <a:r>
              <a:rPr lang="it-IT" sz="3600" dirty="0" smtClean="0"/>
              <a:t>Attraverso il corpo in movimento il bambino può conoscere se stesso, rafforzare la propria identità e l’immagine positiva di sé per poi avventurarsi nella conoscenza del mondo.</a:t>
            </a:r>
            <a:endParaRPr lang="it-IT" sz="3600" dirty="0">
              <a:solidFill>
                <a:schemeClr val="accent1"/>
              </a:solidFill>
            </a:endParaRPr>
          </a:p>
        </p:txBody>
      </p:sp>
    </p:spTree>
    <p:extLst>
      <p:ext uri="{BB962C8B-B14F-4D97-AF65-F5344CB8AC3E}">
        <p14:creationId xmlns:p14="http://schemas.microsoft.com/office/powerpoint/2010/main" val="1587734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395536" y="1052736"/>
            <a:ext cx="8003232" cy="936104"/>
          </a:xfrm>
        </p:spPr>
        <p:txBody>
          <a:bodyPr>
            <a:normAutofit/>
          </a:bodyPr>
          <a:lstStyle/>
          <a:p>
            <a:r>
              <a:rPr lang="it-IT" sz="3600" dirty="0" smtClean="0"/>
              <a:t> </a:t>
            </a:r>
            <a:r>
              <a:rPr lang="it-IT" sz="3600" b="1" i="1" dirty="0" smtClean="0">
                <a:solidFill>
                  <a:schemeClr val="accent1"/>
                </a:solidFill>
              </a:rPr>
              <a:t>Il corpo e il movimento</a:t>
            </a:r>
            <a:endParaRPr lang="it-IT" sz="2400" dirty="0">
              <a:solidFill>
                <a:schemeClr val="accent1"/>
              </a:solidFill>
            </a:endParaRPr>
          </a:p>
        </p:txBody>
      </p:sp>
      <p:sp>
        <p:nvSpPr>
          <p:cNvPr id="3" name="CasellaDiTesto 2"/>
          <p:cNvSpPr txBox="1"/>
          <p:nvPr/>
        </p:nvSpPr>
        <p:spPr>
          <a:xfrm>
            <a:off x="1187624" y="2047488"/>
            <a:ext cx="6984776" cy="2677656"/>
          </a:xfrm>
          <a:prstGeom prst="rect">
            <a:avLst/>
          </a:prstGeom>
          <a:noFill/>
        </p:spPr>
        <p:txBody>
          <a:bodyPr wrap="square" rtlCol="0">
            <a:spAutoFit/>
          </a:bodyPr>
          <a:lstStyle/>
          <a:p>
            <a:pPr algn="ctr"/>
            <a:r>
              <a:rPr lang="it-IT" sz="2400" b="1" dirty="0" smtClean="0"/>
              <a:t>Traguardo per lo sviluppo della competenza</a:t>
            </a:r>
          </a:p>
          <a:p>
            <a:r>
              <a:rPr lang="it-IT" sz="2400" dirty="0" smtClean="0"/>
              <a:t>Controlla l’esecuzione del gesto, interagisce con gli altri nella comunicazione espressiva.</a:t>
            </a:r>
            <a:endParaRPr lang="it-IT" sz="2400" b="1" dirty="0" smtClean="0"/>
          </a:p>
          <a:p>
            <a:pPr algn="ctr"/>
            <a:r>
              <a:rPr lang="it-IT" sz="2400" b="1" dirty="0" smtClean="0"/>
              <a:t>Obiettivi di apprendimento</a:t>
            </a:r>
          </a:p>
          <a:p>
            <a:pPr marL="342900" indent="-342900">
              <a:buFont typeface="Arial" pitchFamily="34" charset="0"/>
              <a:buChar char="•"/>
            </a:pPr>
            <a:r>
              <a:rPr lang="it-IT" sz="2400" dirty="0" smtClean="0"/>
              <a:t>Sviluppare la percezione sensoriale</a:t>
            </a:r>
          </a:p>
          <a:p>
            <a:pPr marL="342900" indent="-342900">
              <a:buFont typeface="Arial" pitchFamily="34" charset="0"/>
              <a:buChar char="•"/>
            </a:pPr>
            <a:r>
              <a:rPr lang="it-IT" sz="2400" dirty="0" smtClean="0"/>
              <a:t>Esercitare, attraverso la manipolazione, la motricità fine</a:t>
            </a:r>
          </a:p>
        </p:txBody>
      </p:sp>
    </p:spTree>
    <p:extLst>
      <p:ext uri="{BB962C8B-B14F-4D97-AF65-F5344CB8AC3E}">
        <p14:creationId xmlns:p14="http://schemas.microsoft.com/office/powerpoint/2010/main" val="4205825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899592" y="1124744"/>
            <a:ext cx="7200800" cy="4752528"/>
          </a:xfrm>
        </p:spPr>
        <p:txBody>
          <a:bodyPr>
            <a:normAutofit/>
          </a:bodyPr>
          <a:lstStyle/>
          <a:p>
            <a:r>
              <a:rPr lang="it-IT" sz="3600" dirty="0" smtClean="0"/>
              <a:t> </a:t>
            </a:r>
            <a:r>
              <a:rPr lang="it-IT" sz="3600" b="1" i="1" dirty="0" smtClean="0">
                <a:solidFill>
                  <a:schemeClr val="accent1"/>
                </a:solidFill>
              </a:rPr>
              <a:t>Immagini, suoni e colori</a:t>
            </a:r>
            <a:br>
              <a:rPr lang="it-IT" sz="3600" b="1" i="1" dirty="0" smtClean="0">
                <a:solidFill>
                  <a:schemeClr val="accent1"/>
                </a:solidFill>
              </a:rPr>
            </a:br>
            <a:r>
              <a:rPr lang="it-IT" sz="3600" dirty="0" smtClean="0"/>
              <a:t>E’ il campo di esperienza della creatività e dell’espressività veicolata da molteplici canali(manipolativa, visiva, ecc.) permette al bambino di sperimentare varie forme di comunicazione e di impadronirsene.</a:t>
            </a:r>
            <a:endParaRPr lang="it-IT" sz="2400" dirty="0">
              <a:solidFill>
                <a:schemeClr val="accent1"/>
              </a:solidFill>
            </a:endParaRPr>
          </a:p>
        </p:txBody>
      </p:sp>
    </p:spTree>
    <p:extLst>
      <p:ext uri="{BB962C8B-B14F-4D97-AF65-F5344CB8AC3E}">
        <p14:creationId xmlns:p14="http://schemas.microsoft.com/office/powerpoint/2010/main" val="2619713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395536" y="764704"/>
            <a:ext cx="8003232" cy="936104"/>
          </a:xfrm>
        </p:spPr>
        <p:txBody>
          <a:bodyPr>
            <a:normAutofit/>
          </a:bodyPr>
          <a:lstStyle/>
          <a:p>
            <a:r>
              <a:rPr lang="it-IT" sz="3600" dirty="0" smtClean="0"/>
              <a:t> </a:t>
            </a:r>
            <a:r>
              <a:rPr lang="it-IT" sz="3600" b="1" i="1" dirty="0" smtClean="0">
                <a:solidFill>
                  <a:schemeClr val="accent1"/>
                </a:solidFill>
              </a:rPr>
              <a:t>Immagini, suoni e colori</a:t>
            </a:r>
            <a:endParaRPr lang="it-IT" sz="2400" dirty="0">
              <a:solidFill>
                <a:schemeClr val="accent1"/>
              </a:solidFill>
            </a:endParaRPr>
          </a:p>
        </p:txBody>
      </p:sp>
      <p:sp>
        <p:nvSpPr>
          <p:cNvPr id="3" name="CasellaDiTesto 2"/>
          <p:cNvSpPr txBox="1"/>
          <p:nvPr/>
        </p:nvSpPr>
        <p:spPr>
          <a:xfrm>
            <a:off x="1187624" y="1916832"/>
            <a:ext cx="6984776" cy="3785652"/>
          </a:xfrm>
          <a:prstGeom prst="rect">
            <a:avLst/>
          </a:prstGeom>
          <a:noFill/>
        </p:spPr>
        <p:txBody>
          <a:bodyPr wrap="square" rtlCol="0">
            <a:spAutoFit/>
          </a:bodyPr>
          <a:lstStyle/>
          <a:p>
            <a:pPr algn="ctr"/>
            <a:r>
              <a:rPr lang="it-IT" sz="2400" b="1" dirty="0" smtClean="0"/>
              <a:t>Traguardo per lo sviluppo della competenza</a:t>
            </a:r>
          </a:p>
          <a:p>
            <a:pPr algn="ctr"/>
            <a:endParaRPr lang="it-IT" sz="2400" b="1" dirty="0" smtClean="0"/>
          </a:p>
          <a:p>
            <a:r>
              <a:rPr lang="it-IT" sz="2400" dirty="0" smtClean="0"/>
              <a:t>Il bambino inventa storie e sa esprimerle attraverso attività manipolative; utilizza materiali, strumenti, tecniche espressive e creative.</a:t>
            </a:r>
          </a:p>
          <a:p>
            <a:endParaRPr lang="it-IT" sz="2400" b="1" dirty="0"/>
          </a:p>
          <a:p>
            <a:pPr algn="ctr"/>
            <a:r>
              <a:rPr lang="it-IT" sz="2400" b="1" dirty="0" smtClean="0"/>
              <a:t>Obiettivi di apprendimento</a:t>
            </a:r>
          </a:p>
          <a:p>
            <a:pPr marL="342900" indent="-342900">
              <a:buFont typeface="Arial" pitchFamily="34" charset="0"/>
              <a:buChar char="•"/>
            </a:pPr>
            <a:r>
              <a:rPr lang="it-IT" sz="2400" dirty="0" smtClean="0"/>
              <a:t>Manipolare materiali diversi</a:t>
            </a:r>
          </a:p>
          <a:p>
            <a:pPr marL="342900" indent="-342900">
              <a:buFont typeface="Arial" pitchFamily="34" charset="0"/>
              <a:buChar char="•"/>
            </a:pPr>
            <a:r>
              <a:rPr lang="it-IT" sz="2400" dirty="0" smtClean="0"/>
              <a:t>Sperimentare tecniche espressive in modo libero</a:t>
            </a:r>
          </a:p>
          <a:p>
            <a:pPr marL="342900" indent="-342900">
              <a:buFont typeface="Arial" pitchFamily="34" charset="0"/>
              <a:buChar char="•"/>
            </a:pPr>
            <a:endParaRPr lang="it-IT" sz="2400" dirty="0" smtClean="0"/>
          </a:p>
        </p:txBody>
      </p:sp>
    </p:spTree>
    <p:extLst>
      <p:ext uri="{BB962C8B-B14F-4D97-AF65-F5344CB8AC3E}">
        <p14:creationId xmlns:p14="http://schemas.microsoft.com/office/powerpoint/2010/main" val="358683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755576" y="1052736"/>
            <a:ext cx="7488832" cy="4752528"/>
          </a:xfrm>
        </p:spPr>
        <p:txBody>
          <a:bodyPr>
            <a:normAutofit/>
          </a:bodyPr>
          <a:lstStyle/>
          <a:p>
            <a:r>
              <a:rPr lang="it-IT" sz="3600" dirty="0" smtClean="0"/>
              <a:t> </a:t>
            </a:r>
            <a:r>
              <a:rPr lang="it-IT" sz="3600" b="1" i="1" dirty="0" smtClean="0">
                <a:solidFill>
                  <a:schemeClr val="accent1"/>
                </a:solidFill>
              </a:rPr>
              <a:t>I discorsi e le parole</a:t>
            </a:r>
            <a:br>
              <a:rPr lang="it-IT" sz="3600" b="1" i="1" dirty="0" smtClean="0">
                <a:solidFill>
                  <a:schemeClr val="accent1"/>
                </a:solidFill>
              </a:rPr>
            </a:br>
            <a:r>
              <a:rPr lang="it-IT" sz="3600" b="1" i="1" dirty="0" smtClean="0">
                <a:solidFill>
                  <a:schemeClr val="accent1"/>
                </a:solidFill>
              </a:rPr>
              <a:t/>
            </a:r>
            <a:br>
              <a:rPr lang="it-IT" sz="3600" b="1" i="1" dirty="0" smtClean="0">
                <a:solidFill>
                  <a:schemeClr val="accent1"/>
                </a:solidFill>
              </a:rPr>
            </a:br>
            <a:r>
              <a:rPr lang="it-IT" sz="3600" dirty="0"/>
              <a:t>S</a:t>
            </a:r>
            <a:r>
              <a:rPr lang="it-IT" sz="3600" dirty="0" smtClean="0"/>
              <a:t>viluppa le capacità comunicative verbali e non verbali del bambino e gli permette di interagire con l’altro per conoscerlo e di riflesso conoscere se stesso.</a:t>
            </a:r>
            <a:endParaRPr lang="it-IT" sz="2400" dirty="0"/>
          </a:p>
        </p:txBody>
      </p:sp>
    </p:spTree>
    <p:extLst>
      <p:ext uri="{BB962C8B-B14F-4D97-AF65-F5344CB8AC3E}">
        <p14:creationId xmlns:p14="http://schemas.microsoft.com/office/powerpoint/2010/main" val="3249710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539552" y="1268760"/>
            <a:ext cx="8003232" cy="936104"/>
          </a:xfrm>
        </p:spPr>
        <p:txBody>
          <a:bodyPr>
            <a:normAutofit/>
          </a:bodyPr>
          <a:lstStyle/>
          <a:p>
            <a:r>
              <a:rPr lang="it-IT" sz="3600" dirty="0" smtClean="0"/>
              <a:t> </a:t>
            </a:r>
            <a:r>
              <a:rPr lang="it-IT" sz="3600" b="1" i="1" dirty="0" smtClean="0">
                <a:solidFill>
                  <a:schemeClr val="accent1"/>
                </a:solidFill>
              </a:rPr>
              <a:t>I discorsi e le parole</a:t>
            </a:r>
            <a:endParaRPr lang="it-IT" sz="2400" dirty="0">
              <a:solidFill>
                <a:schemeClr val="accent1"/>
              </a:solidFill>
            </a:endParaRPr>
          </a:p>
        </p:txBody>
      </p:sp>
      <p:sp>
        <p:nvSpPr>
          <p:cNvPr id="3" name="CasellaDiTesto 2"/>
          <p:cNvSpPr txBox="1"/>
          <p:nvPr/>
        </p:nvSpPr>
        <p:spPr>
          <a:xfrm>
            <a:off x="1187624" y="2276872"/>
            <a:ext cx="6984776" cy="3046988"/>
          </a:xfrm>
          <a:prstGeom prst="rect">
            <a:avLst/>
          </a:prstGeom>
          <a:noFill/>
        </p:spPr>
        <p:txBody>
          <a:bodyPr wrap="square" rtlCol="0">
            <a:spAutoFit/>
          </a:bodyPr>
          <a:lstStyle/>
          <a:p>
            <a:pPr algn="ctr"/>
            <a:r>
              <a:rPr lang="it-IT" sz="2400" b="1" dirty="0" smtClean="0"/>
              <a:t>Traguardo per lo sviluppo della competenza</a:t>
            </a:r>
          </a:p>
          <a:p>
            <a:r>
              <a:rPr lang="it-IT" sz="2400" dirty="0" smtClean="0"/>
              <a:t>Racconta e inventa storie, chiede e offre spiegazioni, usa il linguaggio per progettare attività.</a:t>
            </a:r>
          </a:p>
          <a:p>
            <a:endParaRPr lang="it-IT" sz="2400" b="1" dirty="0"/>
          </a:p>
          <a:p>
            <a:pPr algn="ctr"/>
            <a:r>
              <a:rPr lang="it-IT" sz="2400" b="1" dirty="0" smtClean="0"/>
              <a:t>Obiettivi di apprendimento</a:t>
            </a:r>
          </a:p>
          <a:p>
            <a:pPr marL="342900" indent="-342900">
              <a:buFont typeface="Arial" pitchFamily="34" charset="0"/>
              <a:buChar char="•"/>
            </a:pPr>
            <a:r>
              <a:rPr lang="it-IT" sz="2400" dirty="0" smtClean="0"/>
              <a:t>Usare il linguaggio per interagire e comunicare</a:t>
            </a:r>
          </a:p>
          <a:p>
            <a:pPr marL="342900" indent="-342900">
              <a:buFont typeface="Arial" pitchFamily="34" charset="0"/>
              <a:buChar char="•"/>
            </a:pPr>
            <a:r>
              <a:rPr lang="it-IT" sz="2400" dirty="0" smtClean="0"/>
              <a:t>Comprendere semplici consegne</a:t>
            </a:r>
          </a:p>
          <a:p>
            <a:pPr marL="342900" indent="-342900">
              <a:buFont typeface="Arial" pitchFamily="34" charset="0"/>
              <a:buChar char="•"/>
            </a:pPr>
            <a:r>
              <a:rPr lang="it-IT" sz="2400" dirty="0" smtClean="0"/>
              <a:t>Esprimere verbalmente le proprie esperienze</a:t>
            </a:r>
          </a:p>
        </p:txBody>
      </p:sp>
    </p:spTree>
    <p:extLst>
      <p:ext uri="{BB962C8B-B14F-4D97-AF65-F5344CB8AC3E}">
        <p14:creationId xmlns:p14="http://schemas.microsoft.com/office/powerpoint/2010/main" val="1214707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971600" y="1124744"/>
            <a:ext cx="7128792" cy="4680520"/>
          </a:xfrm>
        </p:spPr>
        <p:txBody>
          <a:bodyPr>
            <a:normAutofit/>
          </a:bodyPr>
          <a:lstStyle/>
          <a:p>
            <a:r>
              <a:rPr lang="it-IT" sz="3600" dirty="0" smtClean="0"/>
              <a:t> </a:t>
            </a:r>
            <a:r>
              <a:rPr lang="it-IT" sz="3600" b="1" i="1" dirty="0">
                <a:solidFill>
                  <a:schemeClr val="accent1"/>
                </a:solidFill>
              </a:rPr>
              <a:t>L</a:t>
            </a:r>
            <a:r>
              <a:rPr lang="it-IT" sz="3600" b="1" i="1" dirty="0" smtClean="0">
                <a:solidFill>
                  <a:schemeClr val="accent1"/>
                </a:solidFill>
              </a:rPr>
              <a:t>a conoscenza del mondo</a:t>
            </a:r>
            <a:br>
              <a:rPr lang="it-IT" sz="3600" b="1" i="1" dirty="0" smtClean="0">
                <a:solidFill>
                  <a:schemeClr val="accent1"/>
                </a:solidFill>
              </a:rPr>
            </a:br>
            <a:r>
              <a:rPr lang="it-IT" sz="3600" dirty="0" smtClean="0"/>
              <a:t/>
            </a:r>
            <a:br>
              <a:rPr lang="it-IT" sz="3600" dirty="0" smtClean="0"/>
            </a:br>
            <a:r>
              <a:rPr lang="it-IT" sz="3600" dirty="0" smtClean="0"/>
              <a:t>Promuove nel bambino la voglia di esplorare per capire. Permette di conoscere attraverso esperienze concrete la realtà fisica che lo circonda e di organizzarla.</a:t>
            </a:r>
            <a:endParaRPr lang="it-IT" sz="2400" dirty="0"/>
          </a:p>
        </p:txBody>
      </p:sp>
    </p:spTree>
    <p:extLst>
      <p:ext uri="{BB962C8B-B14F-4D97-AF65-F5344CB8AC3E}">
        <p14:creationId xmlns:p14="http://schemas.microsoft.com/office/powerpoint/2010/main" val="11744917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2" cy="6611033"/>
          </a:xfrm>
        </p:spPr>
      </p:pic>
      <p:sp>
        <p:nvSpPr>
          <p:cNvPr id="2" name="Titolo 1"/>
          <p:cNvSpPr>
            <a:spLocks noGrp="1"/>
          </p:cNvSpPr>
          <p:nvPr>
            <p:ph type="title"/>
          </p:nvPr>
        </p:nvSpPr>
        <p:spPr>
          <a:xfrm>
            <a:off x="467544" y="1340768"/>
            <a:ext cx="8003232" cy="1008112"/>
          </a:xfrm>
        </p:spPr>
        <p:txBody>
          <a:bodyPr>
            <a:normAutofit/>
          </a:bodyPr>
          <a:lstStyle/>
          <a:p>
            <a:r>
              <a:rPr lang="it-IT" sz="3600" dirty="0" smtClean="0"/>
              <a:t> </a:t>
            </a:r>
            <a:r>
              <a:rPr lang="it-IT" sz="3600" b="1" i="1" dirty="0" smtClean="0">
                <a:solidFill>
                  <a:schemeClr val="accent1"/>
                </a:solidFill>
              </a:rPr>
              <a:t>La conoscenza del mondo</a:t>
            </a:r>
            <a:endParaRPr lang="it-IT" sz="2400" dirty="0">
              <a:solidFill>
                <a:schemeClr val="accent1"/>
              </a:solidFill>
            </a:endParaRPr>
          </a:p>
        </p:txBody>
      </p:sp>
      <p:sp>
        <p:nvSpPr>
          <p:cNvPr id="3" name="CasellaDiTesto 2"/>
          <p:cNvSpPr txBox="1"/>
          <p:nvPr/>
        </p:nvSpPr>
        <p:spPr>
          <a:xfrm>
            <a:off x="1187624" y="2420888"/>
            <a:ext cx="6984776" cy="2677656"/>
          </a:xfrm>
          <a:prstGeom prst="rect">
            <a:avLst/>
          </a:prstGeom>
          <a:noFill/>
        </p:spPr>
        <p:txBody>
          <a:bodyPr wrap="square" rtlCol="0">
            <a:spAutoFit/>
          </a:bodyPr>
          <a:lstStyle/>
          <a:p>
            <a:pPr algn="ctr"/>
            <a:r>
              <a:rPr lang="it-IT" sz="2400" b="1" dirty="0" smtClean="0"/>
              <a:t>Traguardo per lo sviluppo della competenza</a:t>
            </a:r>
          </a:p>
          <a:p>
            <a:r>
              <a:rPr lang="it-IT" sz="2400" dirty="0" smtClean="0"/>
              <a:t>Identifica alcune proprietà di oggetti e materiali.</a:t>
            </a:r>
          </a:p>
          <a:p>
            <a:endParaRPr lang="it-IT" sz="2400" b="1" dirty="0"/>
          </a:p>
          <a:p>
            <a:pPr algn="ctr"/>
            <a:r>
              <a:rPr lang="it-IT" sz="2400" b="1" dirty="0" smtClean="0"/>
              <a:t>Obiettivi di apprendimento</a:t>
            </a:r>
          </a:p>
          <a:p>
            <a:pPr marL="342900" indent="-342900">
              <a:buFont typeface="Arial" pitchFamily="34" charset="0"/>
              <a:buChar char="•"/>
            </a:pPr>
            <a:r>
              <a:rPr lang="it-IT" sz="2400" dirty="0" smtClean="0"/>
              <a:t>Compiere osservazioni sull’ambiente</a:t>
            </a:r>
          </a:p>
          <a:p>
            <a:pPr marL="342900" indent="-342900">
              <a:buFont typeface="Arial" pitchFamily="34" charset="0"/>
              <a:buChar char="•"/>
            </a:pPr>
            <a:r>
              <a:rPr lang="it-IT" sz="2400" dirty="0" smtClean="0"/>
              <a:t>Utilizzare i concetti topologici e spaziali (dentro-fuori, grande-piccolo, pochi-molti)</a:t>
            </a:r>
          </a:p>
        </p:txBody>
      </p:sp>
    </p:spTree>
    <p:extLst>
      <p:ext uri="{BB962C8B-B14F-4D97-AF65-F5344CB8AC3E}">
        <p14:creationId xmlns:p14="http://schemas.microsoft.com/office/powerpoint/2010/main" val="3915695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5" y="75387"/>
            <a:ext cx="8928992" cy="6707223"/>
          </a:xfrm>
          <a:prstGeom prst="rect">
            <a:avLst/>
          </a:prstGeom>
        </p:spPr>
      </p:pic>
      <p:sp>
        <p:nvSpPr>
          <p:cNvPr id="4" name="CasellaDiTesto 3"/>
          <p:cNvSpPr txBox="1"/>
          <p:nvPr/>
        </p:nvSpPr>
        <p:spPr>
          <a:xfrm>
            <a:off x="1331640" y="1268760"/>
            <a:ext cx="6336704" cy="4339650"/>
          </a:xfrm>
          <a:prstGeom prst="rect">
            <a:avLst/>
          </a:prstGeom>
          <a:noFill/>
        </p:spPr>
        <p:txBody>
          <a:bodyPr wrap="square" rtlCol="0">
            <a:spAutoFit/>
          </a:bodyPr>
          <a:lstStyle/>
          <a:p>
            <a:pPr algn="ctr"/>
            <a:r>
              <a:rPr lang="it-IT" sz="3200" dirty="0" smtClean="0">
                <a:solidFill>
                  <a:schemeClr val="accent1"/>
                </a:solidFill>
              </a:rPr>
              <a:t>INDICAZIONI NAZIONALI</a:t>
            </a:r>
          </a:p>
          <a:p>
            <a:pPr algn="ctr"/>
            <a:r>
              <a:rPr lang="it-IT" dirty="0" smtClean="0"/>
              <a:t>Le Indicazioni Nazionali del 2012 sono il documento di riferimento per la definizione del curricolo della Scuola dell’Infanzia  e del </a:t>
            </a:r>
            <a:r>
              <a:rPr lang="it-IT" dirty="0"/>
              <a:t>P</a:t>
            </a:r>
            <a:r>
              <a:rPr lang="it-IT" dirty="0" smtClean="0"/>
              <a:t>rimo ciclo. Fissano in modo prescrittivo i traguardi e le finalità che vanno garantiti a tutti i bambini e bambine. </a:t>
            </a:r>
          </a:p>
          <a:p>
            <a:pPr algn="ctr"/>
            <a:endParaRPr lang="it-IT" dirty="0"/>
          </a:p>
          <a:p>
            <a:pPr algn="ctr"/>
            <a:r>
              <a:rPr lang="it-IT" sz="2800" dirty="0" smtClean="0">
                <a:solidFill>
                  <a:schemeClr val="accent1"/>
                </a:solidFill>
              </a:rPr>
              <a:t>I CAMPI DI ESPERIENZA</a:t>
            </a:r>
          </a:p>
          <a:p>
            <a:pPr algn="ctr"/>
            <a:r>
              <a:rPr lang="it-IT" dirty="0" smtClean="0"/>
              <a:t>Un campo di esperienza è quindi il vissuto del bambino nelle sue manifestazioni comportamentali, comunicative, relazionali, il suo modo di approcciare le situazioni, ma al tempo stesso è anche il vissuto dell’insegnante e il contesto entro cui le esperienze si svolgono.  Il campo è un concetto dinamico in cui le parti coinvolte (bambino, docente e contesto) si trasformano reciprocamente, si arricchiscono, si evolvono</a:t>
            </a:r>
            <a:r>
              <a:rPr lang="it-IT" sz="1600" dirty="0" smtClean="0">
                <a:solidFill>
                  <a:schemeClr val="accent1"/>
                </a:solidFill>
              </a:rPr>
              <a:t>. </a:t>
            </a:r>
            <a:endParaRPr lang="it-IT" sz="1600" dirty="0"/>
          </a:p>
        </p:txBody>
      </p:sp>
    </p:spTree>
    <p:extLst>
      <p:ext uri="{BB962C8B-B14F-4D97-AF65-F5344CB8AC3E}">
        <p14:creationId xmlns:p14="http://schemas.microsoft.com/office/powerpoint/2010/main" val="315620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55509" y="116632"/>
            <a:ext cx="8880987" cy="6624736"/>
          </a:xfrm>
        </p:spPr>
      </p:pic>
      <p:sp>
        <p:nvSpPr>
          <p:cNvPr id="3" name="Titolo 2"/>
          <p:cNvSpPr>
            <a:spLocks noGrp="1"/>
          </p:cNvSpPr>
          <p:nvPr>
            <p:ph type="title"/>
          </p:nvPr>
        </p:nvSpPr>
        <p:spPr>
          <a:xfrm>
            <a:off x="1115616" y="908719"/>
            <a:ext cx="6840760" cy="1440161"/>
          </a:xfrm>
        </p:spPr>
        <p:txBody>
          <a:bodyPr>
            <a:normAutofit/>
          </a:bodyPr>
          <a:lstStyle/>
          <a:p>
            <a:r>
              <a:rPr lang="it-IT" b="1" dirty="0" smtClean="0">
                <a:solidFill>
                  <a:schemeClr val="accent1"/>
                </a:solidFill>
              </a:rPr>
              <a:t>ATTIVITA’DIDATTICA</a:t>
            </a:r>
            <a:br>
              <a:rPr lang="it-IT" b="1" dirty="0" smtClean="0">
                <a:solidFill>
                  <a:schemeClr val="accent1"/>
                </a:solidFill>
              </a:rPr>
            </a:br>
            <a:r>
              <a:rPr lang="it-IT" b="1" dirty="0" smtClean="0">
                <a:solidFill>
                  <a:schemeClr val="accent1"/>
                </a:solidFill>
              </a:rPr>
              <a:t>«Il giardino racconta»</a:t>
            </a:r>
            <a:endParaRPr lang="it-IT" b="1" dirty="0">
              <a:solidFill>
                <a:schemeClr val="accent1"/>
              </a:solidFill>
            </a:endParaRPr>
          </a:p>
        </p:txBody>
      </p:sp>
      <p:sp>
        <p:nvSpPr>
          <p:cNvPr id="5" name="CasellaDiTesto 4"/>
          <p:cNvSpPr txBox="1"/>
          <p:nvPr/>
        </p:nvSpPr>
        <p:spPr>
          <a:xfrm>
            <a:off x="1331640" y="2218825"/>
            <a:ext cx="6552728" cy="3477875"/>
          </a:xfrm>
          <a:prstGeom prst="rect">
            <a:avLst/>
          </a:prstGeom>
          <a:noFill/>
        </p:spPr>
        <p:txBody>
          <a:bodyPr wrap="square" rtlCol="0">
            <a:spAutoFit/>
          </a:bodyPr>
          <a:lstStyle/>
          <a:p>
            <a:pPr algn="ctr"/>
            <a:endParaRPr lang="it-IT" sz="2400" b="1" dirty="0" smtClean="0">
              <a:solidFill>
                <a:schemeClr val="accent1"/>
              </a:solidFill>
            </a:endParaRPr>
          </a:p>
          <a:p>
            <a:pPr algn="ctr"/>
            <a:r>
              <a:rPr lang="it-IT" sz="2800" b="1" u="sng" dirty="0" smtClean="0">
                <a:solidFill>
                  <a:schemeClr val="accent1"/>
                </a:solidFill>
              </a:rPr>
              <a:t>Esperienza  motivante</a:t>
            </a:r>
          </a:p>
          <a:p>
            <a:pPr algn="ctr"/>
            <a:endParaRPr lang="it-IT" sz="2400" dirty="0" smtClean="0">
              <a:solidFill>
                <a:schemeClr val="accent1"/>
              </a:solidFill>
            </a:endParaRPr>
          </a:p>
          <a:p>
            <a:pPr algn="ctr"/>
            <a:r>
              <a:rPr lang="it-IT" dirty="0" smtClean="0"/>
              <a:t> </a:t>
            </a:r>
            <a:r>
              <a:rPr lang="it-IT" sz="2400" dirty="0" smtClean="0"/>
              <a:t>Durante un’uscita in giardino ho osservato che  i bambini erano interessati a raccogliere materiali naturali (bacche, foglie, legnetti) trovati in questo spazio. I bambini erano incuriositi dal notare le  differenze sensoriali tra i vari materiali. </a:t>
            </a:r>
            <a:endParaRPr lang="it-IT" sz="2400" dirty="0"/>
          </a:p>
          <a:p>
            <a:pPr algn="ctr"/>
            <a:endParaRPr lang="it-IT" sz="2400" dirty="0"/>
          </a:p>
        </p:txBody>
      </p:sp>
    </p:spTree>
    <p:extLst>
      <p:ext uri="{BB962C8B-B14F-4D97-AF65-F5344CB8AC3E}">
        <p14:creationId xmlns:p14="http://schemas.microsoft.com/office/powerpoint/2010/main" val="8576384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66261" y="223326"/>
            <a:ext cx="8970235" cy="6518042"/>
          </a:xfrm>
        </p:spPr>
      </p:pic>
      <p:sp>
        <p:nvSpPr>
          <p:cNvPr id="2" name="Titolo 1"/>
          <p:cNvSpPr>
            <a:spLocks noGrp="1"/>
          </p:cNvSpPr>
          <p:nvPr>
            <p:ph type="title"/>
          </p:nvPr>
        </p:nvSpPr>
        <p:spPr>
          <a:xfrm>
            <a:off x="971600" y="980728"/>
            <a:ext cx="7128792" cy="1224136"/>
          </a:xfrm>
        </p:spPr>
        <p:txBody>
          <a:bodyPr>
            <a:normAutofit fontScale="90000"/>
          </a:bodyPr>
          <a:lstStyle/>
          <a:p>
            <a:pPr algn="l"/>
            <a:r>
              <a:rPr lang="it-IT" sz="2800" b="1" dirty="0" smtClean="0">
                <a:solidFill>
                  <a:schemeClr val="accent1"/>
                </a:solidFill>
              </a:rPr>
              <a:t/>
            </a:r>
            <a:br>
              <a:rPr lang="it-IT" sz="2800" b="1" dirty="0" smtClean="0">
                <a:solidFill>
                  <a:schemeClr val="accent1"/>
                </a:solidFill>
              </a:rPr>
            </a:br>
            <a:r>
              <a:rPr lang="it-IT" sz="2800" b="1" dirty="0">
                <a:solidFill>
                  <a:schemeClr val="accent1"/>
                </a:solidFill>
              </a:rPr>
              <a:t/>
            </a:r>
            <a:br>
              <a:rPr lang="it-IT" sz="2800" b="1" dirty="0">
                <a:solidFill>
                  <a:schemeClr val="accent1"/>
                </a:solidFill>
              </a:rPr>
            </a:br>
            <a:r>
              <a:rPr lang="it-IT" sz="2800" b="1" dirty="0" smtClean="0">
                <a:solidFill>
                  <a:schemeClr val="accent1"/>
                </a:solidFill>
              </a:rPr>
              <a:t/>
            </a:r>
            <a:br>
              <a:rPr lang="it-IT" sz="2800" b="1" dirty="0" smtClean="0">
                <a:solidFill>
                  <a:schemeClr val="accent1"/>
                </a:solidFill>
              </a:rPr>
            </a:br>
            <a:r>
              <a:rPr lang="it-IT" sz="2800" b="1" dirty="0">
                <a:solidFill>
                  <a:schemeClr val="accent1"/>
                </a:solidFill>
              </a:rPr>
              <a:t/>
            </a:r>
            <a:br>
              <a:rPr lang="it-IT" sz="2800" b="1" dirty="0">
                <a:solidFill>
                  <a:schemeClr val="accent1"/>
                </a:solidFill>
              </a:rPr>
            </a:br>
            <a:r>
              <a:rPr lang="it-IT" sz="2800" b="1" dirty="0" smtClean="0">
                <a:solidFill>
                  <a:schemeClr val="accent1"/>
                </a:solidFill>
              </a:rPr>
              <a:t/>
            </a:r>
            <a:br>
              <a:rPr lang="it-IT" sz="2800" b="1" dirty="0" smtClean="0">
                <a:solidFill>
                  <a:schemeClr val="accent1"/>
                </a:solidFill>
              </a:rPr>
            </a:br>
            <a:r>
              <a:rPr lang="it-IT" sz="2800" b="1" dirty="0" smtClean="0">
                <a:solidFill>
                  <a:schemeClr val="accent1"/>
                </a:solidFill>
              </a:rPr>
              <a:t>                   </a:t>
            </a:r>
            <a:r>
              <a:rPr lang="it-IT" sz="2800" b="1" dirty="0">
                <a:solidFill>
                  <a:schemeClr val="accent1"/>
                </a:solidFill>
              </a:rPr>
              <a:t/>
            </a:r>
            <a:br>
              <a:rPr lang="it-IT" sz="2800" b="1" dirty="0">
                <a:solidFill>
                  <a:schemeClr val="accent1"/>
                </a:solidFill>
              </a:rPr>
            </a:br>
            <a:r>
              <a:rPr lang="it-IT" sz="2800" b="1" dirty="0" smtClean="0">
                <a:solidFill>
                  <a:schemeClr val="accent1"/>
                </a:solidFill>
              </a:rPr>
              <a:t/>
            </a:r>
            <a:br>
              <a:rPr lang="it-IT" sz="2800" b="1" dirty="0" smtClean="0">
                <a:solidFill>
                  <a:schemeClr val="accent1"/>
                </a:solidFill>
              </a:rPr>
            </a:br>
            <a:r>
              <a:rPr lang="it-IT" sz="2800" b="1" dirty="0">
                <a:solidFill>
                  <a:schemeClr val="accent1"/>
                </a:solidFill>
              </a:rPr>
              <a:t/>
            </a:r>
            <a:br>
              <a:rPr lang="it-IT" sz="2800" b="1" dirty="0">
                <a:solidFill>
                  <a:schemeClr val="accent1"/>
                </a:solidFill>
              </a:rPr>
            </a:br>
            <a:r>
              <a:rPr lang="it-IT" sz="2800" b="1" dirty="0" smtClean="0">
                <a:solidFill>
                  <a:schemeClr val="accent1"/>
                </a:solidFill>
              </a:rPr>
              <a:t/>
            </a:r>
            <a:br>
              <a:rPr lang="it-IT" sz="2800" b="1" dirty="0" smtClean="0">
                <a:solidFill>
                  <a:schemeClr val="accent1"/>
                </a:solidFill>
              </a:rPr>
            </a:br>
            <a:r>
              <a:rPr lang="it-IT" sz="4000" b="1" dirty="0">
                <a:solidFill>
                  <a:schemeClr val="accent1"/>
                </a:solidFill>
              </a:rPr>
              <a:t> </a:t>
            </a:r>
            <a:r>
              <a:rPr lang="it-IT" sz="4000" b="1" dirty="0" smtClean="0">
                <a:solidFill>
                  <a:schemeClr val="accent1"/>
                </a:solidFill>
              </a:rPr>
              <a:t>              Sviluppo dell’attività</a:t>
            </a:r>
            <a:r>
              <a:rPr lang="it-IT" sz="2800" b="1" dirty="0" smtClean="0">
                <a:solidFill>
                  <a:schemeClr val="accent1"/>
                </a:solidFill>
              </a:rPr>
              <a:t/>
            </a:r>
            <a:br>
              <a:rPr lang="it-IT" sz="2800" b="1" dirty="0" smtClean="0">
                <a:solidFill>
                  <a:schemeClr val="accent1"/>
                </a:solidFill>
              </a:rPr>
            </a:br>
            <a:r>
              <a:rPr lang="it-IT" sz="2800" b="1" dirty="0" smtClean="0">
                <a:solidFill>
                  <a:schemeClr val="accent1"/>
                </a:solidFill>
              </a:rPr>
              <a:t/>
            </a:r>
            <a:br>
              <a:rPr lang="it-IT" sz="2800" b="1" dirty="0" smtClean="0">
                <a:solidFill>
                  <a:schemeClr val="accent1"/>
                </a:solidFill>
              </a:rPr>
            </a:br>
            <a:r>
              <a:rPr lang="it-IT" sz="2800" dirty="0" smtClean="0"/>
              <a:t>Fase 1: I tesori del nostro giardino</a:t>
            </a:r>
            <a:br>
              <a:rPr lang="it-IT" sz="2800" dirty="0" smtClean="0"/>
            </a:br>
            <a:r>
              <a:rPr lang="it-IT" sz="2800" dirty="0" smtClean="0"/>
              <a:t>Fase 2: Esploriamo i materiali</a:t>
            </a:r>
            <a:br>
              <a:rPr lang="it-IT" sz="2800" dirty="0" smtClean="0"/>
            </a:br>
            <a:r>
              <a:rPr lang="it-IT" sz="2800" dirty="0" smtClean="0"/>
              <a:t>Fase 3: Condividiamo le nostre scoperte</a:t>
            </a:r>
            <a:br>
              <a:rPr lang="it-IT" sz="2800" dirty="0" smtClean="0"/>
            </a:br>
            <a:r>
              <a:rPr lang="it-IT" sz="2800" dirty="0" smtClean="0"/>
              <a:t>Fase 4: Sensazioni tattili</a:t>
            </a:r>
            <a:br>
              <a:rPr lang="it-IT" sz="2800" dirty="0" smtClean="0"/>
            </a:br>
            <a:r>
              <a:rPr lang="it-IT" sz="2800" dirty="0" smtClean="0"/>
              <a:t>Fase 5: Manipolazione e realizzazione di una storia tattile</a:t>
            </a:r>
            <a:br>
              <a:rPr lang="it-IT" sz="2800" dirty="0" smtClean="0"/>
            </a:br>
            <a:r>
              <a:rPr lang="it-IT" sz="2800" dirty="0" smtClean="0"/>
              <a:t>Fase 6: La nostra esperienza alla LIM</a:t>
            </a:r>
            <a:r>
              <a:rPr lang="it-IT" sz="2800" b="1" dirty="0">
                <a:solidFill>
                  <a:schemeClr val="accent1"/>
                </a:solidFill>
              </a:rPr>
              <a:t/>
            </a:r>
            <a:br>
              <a:rPr lang="it-IT" sz="2800" b="1" dirty="0">
                <a:solidFill>
                  <a:schemeClr val="accent1"/>
                </a:solidFill>
              </a:rPr>
            </a:br>
            <a:endParaRPr lang="it-IT" sz="2800" b="1" dirty="0">
              <a:solidFill>
                <a:schemeClr val="accent1"/>
              </a:solidFill>
            </a:endParaRPr>
          </a:p>
        </p:txBody>
      </p:sp>
    </p:spTree>
    <p:extLst>
      <p:ext uri="{BB962C8B-B14F-4D97-AF65-F5344CB8AC3E}">
        <p14:creationId xmlns:p14="http://schemas.microsoft.com/office/powerpoint/2010/main" val="4226474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9143999" cy="6858000"/>
          </a:xfrm>
        </p:spPr>
      </p:pic>
      <p:sp>
        <p:nvSpPr>
          <p:cNvPr id="2" name="Titolo 1"/>
          <p:cNvSpPr>
            <a:spLocks noGrp="1"/>
          </p:cNvSpPr>
          <p:nvPr>
            <p:ph type="title"/>
          </p:nvPr>
        </p:nvSpPr>
        <p:spPr>
          <a:xfrm>
            <a:off x="755576" y="764704"/>
            <a:ext cx="7200800" cy="2520280"/>
          </a:xfrm>
        </p:spPr>
        <p:txBody>
          <a:bodyPr>
            <a:normAutofit/>
          </a:bodyPr>
          <a:lstStyle/>
          <a:p>
            <a:r>
              <a:rPr lang="it-IT" sz="4000" b="1" dirty="0" smtClean="0">
                <a:solidFill>
                  <a:schemeClr val="accent1"/>
                </a:solidFill>
              </a:rPr>
              <a:t>Fase 1: </a:t>
            </a:r>
            <a:br>
              <a:rPr lang="it-IT" sz="4000" b="1" dirty="0" smtClean="0">
                <a:solidFill>
                  <a:schemeClr val="accent1"/>
                </a:solidFill>
              </a:rPr>
            </a:br>
            <a:r>
              <a:rPr lang="it-IT" sz="4000" b="1" dirty="0" smtClean="0">
                <a:solidFill>
                  <a:schemeClr val="accent1"/>
                </a:solidFill>
              </a:rPr>
              <a:t>I tesori del nostro giardino</a:t>
            </a:r>
            <a:r>
              <a:rPr lang="it-IT" b="1" dirty="0" smtClean="0">
                <a:solidFill>
                  <a:schemeClr val="accent1"/>
                </a:solidFill>
              </a:rPr>
              <a:t/>
            </a:r>
            <a:br>
              <a:rPr lang="it-IT" b="1" dirty="0" smtClean="0">
                <a:solidFill>
                  <a:schemeClr val="accent1"/>
                </a:solidFill>
              </a:rPr>
            </a:br>
            <a:r>
              <a:rPr lang="it-IT" sz="1800" dirty="0" smtClean="0"/>
              <a:t>Ho accompagnato i bambini in giardino e ho consegnato ad ognuno di loro dei cestini per raccogliere liberamente elementi naturali trovati esplorando lo spazio . Ho utilizzato la macchina fotografica per immortalare questi momenti.</a:t>
            </a:r>
            <a:endParaRPr lang="it-IT" dirty="0">
              <a:solidFill>
                <a:schemeClr val="accent1"/>
              </a:solidFill>
            </a:endParaRPr>
          </a:p>
        </p:txBody>
      </p:sp>
      <p:pic>
        <p:nvPicPr>
          <p:cNvPr id="6" name="Immagine 5" descr="https://lh4.googleusercontent.com/XHzoQDm9W5LepAmaag4A4C8kfpH7g9f2SQFQEi2OQse85S5fEFcnhyo7SxDRxQu_WFjkpSgekkV6pQuWJMFLosfaBCJOdYih3ZPT8KTBPxmwu68gtNQD-6l4FH-_uHfAMGDSJok43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3002091"/>
            <a:ext cx="2304256" cy="3024336"/>
          </a:xfrm>
          <a:prstGeom prst="rect">
            <a:avLst/>
          </a:prstGeom>
          <a:noFill/>
          <a:ln>
            <a:noFill/>
          </a:ln>
        </p:spPr>
      </p:pic>
      <p:pic>
        <p:nvPicPr>
          <p:cNvPr id="8" name="Immagine 7" descr="https://lh6.googleusercontent.com/nz8tklJBOfGb-otPymckNjIB9eV6OnzOsgKesL3QwFQ5B92lBykKGoI1Q70-fM9Szfrv4LiBBkrg9mKe4Sn8gfPffeaZ1qupZTKaZbrFF6Wa-Gouar6_ie0wQujZOqx1yWJGa0iSwZ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2975453"/>
            <a:ext cx="2304256" cy="3050974"/>
          </a:xfrm>
          <a:prstGeom prst="rect">
            <a:avLst/>
          </a:prstGeom>
          <a:noFill/>
          <a:ln>
            <a:noFill/>
          </a:ln>
        </p:spPr>
      </p:pic>
    </p:spTree>
    <p:extLst>
      <p:ext uri="{BB962C8B-B14F-4D97-AF65-F5344CB8AC3E}">
        <p14:creationId xmlns:p14="http://schemas.microsoft.com/office/powerpoint/2010/main" val="13132886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3" y="169875"/>
            <a:ext cx="8784976" cy="6588732"/>
          </a:xfrm>
        </p:spPr>
      </p:pic>
      <p:sp>
        <p:nvSpPr>
          <p:cNvPr id="2" name="Titolo 1"/>
          <p:cNvSpPr>
            <a:spLocks noGrp="1"/>
          </p:cNvSpPr>
          <p:nvPr>
            <p:ph type="title"/>
          </p:nvPr>
        </p:nvSpPr>
        <p:spPr>
          <a:xfrm>
            <a:off x="683568" y="764704"/>
            <a:ext cx="7560840" cy="2592288"/>
          </a:xfrm>
        </p:spPr>
        <p:txBody>
          <a:bodyPr/>
          <a:lstStyle/>
          <a:p>
            <a:r>
              <a:rPr lang="it-IT" b="1" dirty="0" smtClean="0">
                <a:solidFill>
                  <a:schemeClr val="accent1"/>
                </a:solidFill>
              </a:rPr>
              <a:t>Fase 2: Esploriamo i materiali</a:t>
            </a:r>
            <a:br>
              <a:rPr lang="it-IT" b="1" dirty="0" smtClean="0">
                <a:solidFill>
                  <a:schemeClr val="accent1"/>
                </a:solidFill>
              </a:rPr>
            </a:br>
            <a:r>
              <a:rPr lang="it-IT" sz="2000" dirty="0" smtClean="0"/>
              <a:t>Ho predisposto in sezione dei tavoli, dove i bambini poseranno il materiale raccolto per sperimentarlo attraverso i sensi. Durante questa fase ho posto domande stimolo per scoprire le caratteristiche dei vari materiali (fa rumore? Profuma? E’ duro o morbido?). Ho utilizzato </a:t>
            </a:r>
            <a:r>
              <a:rPr lang="it-IT" sz="2000" dirty="0"/>
              <a:t>la macchina fotografica per immortalare questi momenti.</a:t>
            </a:r>
            <a:endParaRPr lang="it-IT" sz="2000" dirty="0">
              <a:solidFill>
                <a:schemeClr val="accent1"/>
              </a:solidFill>
            </a:endParaRPr>
          </a:p>
        </p:txBody>
      </p:sp>
      <p:pic>
        <p:nvPicPr>
          <p:cNvPr id="5" name="Immagine 4" descr="https://lh4.googleusercontent.com/_vR5UdDifAhhv031w124Vi4JIvosLk4iCiYDmJRb1amqA1VI9eZayyzfPMqadxxfzUl5W13xJITkAbIHX92at-t4pLV0sXP7J6TgovhQPQj7K3qyVnuzho2DtaBgd4Sk0pDZ0ZJn1h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84984"/>
            <a:ext cx="4932273" cy="2655564"/>
          </a:xfrm>
          <a:prstGeom prst="rect">
            <a:avLst/>
          </a:prstGeom>
          <a:noFill/>
          <a:ln>
            <a:noFill/>
          </a:ln>
        </p:spPr>
      </p:pic>
    </p:spTree>
    <p:extLst>
      <p:ext uri="{BB962C8B-B14F-4D97-AF65-F5344CB8AC3E}">
        <p14:creationId xmlns:p14="http://schemas.microsoft.com/office/powerpoint/2010/main" val="4029645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56589"/>
            <a:ext cx="8913038" cy="6684779"/>
          </a:xfrm>
        </p:spPr>
      </p:pic>
      <p:sp>
        <p:nvSpPr>
          <p:cNvPr id="2" name="Titolo 1"/>
          <p:cNvSpPr>
            <a:spLocks noGrp="1"/>
          </p:cNvSpPr>
          <p:nvPr>
            <p:ph type="title"/>
          </p:nvPr>
        </p:nvSpPr>
        <p:spPr>
          <a:xfrm>
            <a:off x="611560" y="734290"/>
            <a:ext cx="7848872" cy="2550694"/>
          </a:xfrm>
        </p:spPr>
        <p:txBody>
          <a:bodyPr>
            <a:noAutofit/>
          </a:bodyPr>
          <a:lstStyle/>
          <a:p>
            <a:r>
              <a:rPr lang="it-IT" b="1" dirty="0" smtClean="0">
                <a:solidFill>
                  <a:schemeClr val="accent1"/>
                </a:solidFill>
              </a:rPr>
              <a:t>Fase 3: </a:t>
            </a:r>
            <a:br>
              <a:rPr lang="it-IT" b="1" dirty="0" smtClean="0">
                <a:solidFill>
                  <a:schemeClr val="accent1"/>
                </a:solidFill>
              </a:rPr>
            </a:br>
            <a:r>
              <a:rPr lang="it-IT" b="1" dirty="0" smtClean="0">
                <a:solidFill>
                  <a:schemeClr val="accent1"/>
                </a:solidFill>
              </a:rPr>
              <a:t>Condividiamo le nostre scoperte</a:t>
            </a:r>
            <a:br>
              <a:rPr lang="it-IT" b="1" dirty="0" smtClean="0">
                <a:solidFill>
                  <a:schemeClr val="accent1"/>
                </a:solidFill>
              </a:rPr>
            </a:br>
            <a:r>
              <a:rPr lang="it-IT" sz="2000" dirty="0" smtClean="0"/>
              <a:t>Ho predisposto i bambini in </a:t>
            </a:r>
            <a:r>
              <a:rPr lang="it-IT" sz="2000" b="1" dirty="0" err="1" smtClean="0"/>
              <a:t>circle</a:t>
            </a:r>
            <a:r>
              <a:rPr lang="it-IT" sz="2000" b="1" dirty="0" smtClean="0"/>
              <a:t>-time</a:t>
            </a:r>
            <a:r>
              <a:rPr lang="it-IT" sz="2000" dirty="0" smtClean="0"/>
              <a:t> e gli ho consegnato  le foto che avevo scattato durante la loro esplorazione precedente affinché fossero liberi di esprimere le loro sensazioni e rielaborare l’esperienza attraverso domande stimolo. Ho registrato le loro risposte.</a:t>
            </a:r>
            <a:endParaRPr lang="it-IT" sz="2000" b="1" dirty="0">
              <a:solidFill>
                <a:schemeClr val="accent1"/>
              </a:solidFill>
            </a:endParaRPr>
          </a:p>
        </p:txBody>
      </p:sp>
      <p:pic>
        <p:nvPicPr>
          <p:cNvPr id="5" name="Immagine 4" descr="https://lh3.googleusercontent.com/uHVbnuU4pkwtJtk0xMWYHXdqq0fqvMZSdXwcC6b_xVFXhT9SvGvbWiNSW-PQZASpS98NAR-WVNzZ0aYpelQkm0x7rYZzObKdjaShdKWoLAbyPaFY06jB6sGu2VTWY4CR2Yt9As1cDsI"/>
          <p:cNvPicPr/>
          <p:nvPr/>
        </p:nvPicPr>
        <p:blipFill rotWithShape="1">
          <a:blip r:embed="rId4" cstate="print">
            <a:extLst>
              <a:ext uri="{28A0092B-C50C-407E-A947-70E740481C1C}">
                <a14:useLocalDpi xmlns:a14="http://schemas.microsoft.com/office/drawing/2010/main" val="0"/>
              </a:ext>
            </a:extLst>
          </a:blip>
          <a:srcRect l="4147" t="22276" r="11360"/>
          <a:stretch/>
        </p:blipFill>
        <p:spPr bwMode="auto">
          <a:xfrm>
            <a:off x="1907704" y="3356992"/>
            <a:ext cx="5171090" cy="2674029"/>
          </a:xfrm>
          <a:prstGeom prst="rect">
            <a:avLst/>
          </a:prstGeom>
          <a:noFill/>
          <a:ln>
            <a:noFill/>
          </a:ln>
        </p:spPr>
      </p:pic>
      <p:sp>
        <p:nvSpPr>
          <p:cNvPr id="6" name="Smile 5"/>
          <p:cNvSpPr/>
          <p:nvPr/>
        </p:nvSpPr>
        <p:spPr>
          <a:xfrm>
            <a:off x="2665120" y="4285254"/>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mile 6"/>
          <p:cNvSpPr/>
          <p:nvPr/>
        </p:nvSpPr>
        <p:spPr>
          <a:xfrm>
            <a:off x="3347864" y="3951902"/>
            <a:ext cx="216024" cy="13145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mile 7"/>
          <p:cNvSpPr/>
          <p:nvPr/>
        </p:nvSpPr>
        <p:spPr>
          <a:xfrm>
            <a:off x="2987824" y="4203029"/>
            <a:ext cx="288032" cy="164451"/>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mile 8"/>
          <p:cNvSpPr/>
          <p:nvPr/>
        </p:nvSpPr>
        <p:spPr>
          <a:xfrm>
            <a:off x="3658518" y="3573016"/>
            <a:ext cx="199256" cy="17412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mile 9"/>
          <p:cNvSpPr/>
          <p:nvPr/>
        </p:nvSpPr>
        <p:spPr>
          <a:xfrm>
            <a:off x="2267744" y="4311810"/>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mile 10"/>
          <p:cNvSpPr/>
          <p:nvPr/>
        </p:nvSpPr>
        <p:spPr>
          <a:xfrm>
            <a:off x="4386569" y="3470628"/>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Smile 11"/>
          <p:cNvSpPr/>
          <p:nvPr/>
        </p:nvSpPr>
        <p:spPr>
          <a:xfrm>
            <a:off x="4596777" y="3556326"/>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Smile 12"/>
          <p:cNvSpPr/>
          <p:nvPr/>
        </p:nvSpPr>
        <p:spPr>
          <a:xfrm>
            <a:off x="5364088" y="3566193"/>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Smile 13"/>
          <p:cNvSpPr/>
          <p:nvPr/>
        </p:nvSpPr>
        <p:spPr>
          <a:xfrm>
            <a:off x="5577447" y="3678133"/>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Smile 14"/>
          <p:cNvSpPr/>
          <p:nvPr/>
        </p:nvSpPr>
        <p:spPr>
          <a:xfrm>
            <a:off x="6300192" y="4371115"/>
            <a:ext cx="213359" cy="20750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23716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3" y="188640"/>
            <a:ext cx="8856984" cy="6552728"/>
          </a:xfrm>
        </p:spPr>
      </p:pic>
      <p:sp>
        <p:nvSpPr>
          <p:cNvPr id="2" name="Titolo 1"/>
          <p:cNvSpPr>
            <a:spLocks noGrp="1"/>
          </p:cNvSpPr>
          <p:nvPr>
            <p:ph type="title"/>
          </p:nvPr>
        </p:nvSpPr>
        <p:spPr>
          <a:xfrm>
            <a:off x="683568" y="764704"/>
            <a:ext cx="7488832" cy="2736304"/>
          </a:xfrm>
        </p:spPr>
        <p:txBody>
          <a:bodyPr/>
          <a:lstStyle/>
          <a:p>
            <a:r>
              <a:rPr lang="it-IT" b="1" dirty="0" smtClean="0">
                <a:solidFill>
                  <a:schemeClr val="accent1"/>
                </a:solidFill>
              </a:rPr>
              <a:t> Fase 4: Sensazioni tattili</a:t>
            </a:r>
            <a:br>
              <a:rPr lang="it-IT" b="1" dirty="0" smtClean="0">
                <a:solidFill>
                  <a:schemeClr val="accent1"/>
                </a:solidFill>
              </a:rPr>
            </a:br>
            <a:r>
              <a:rPr lang="it-IT" sz="1800" dirty="0" smtClean="0"/>
              <a:t>In sezione </a:t>
            </a:r>
            <a:r>
              <a:rPr lang="it-IT" sz="1800" dirty="0"/>
              <a:t>h</a:t>
            </a:r>
            <a:r>
              <a:rPr lang="it-IT" sz="1800" dirty="0" smtClean="0"/>
              <a:t>o predisposto sui tavoli delle scatole di cartone chiuse con alcuni fori, al cui interno c’erano i materiali raccolti precedentemente dai bambini .</a:t>
            </a:r>
            <a:br>
              <a:rPr lang="it-IT" sz="1800" dirty="0" smtClean="0"/>
            </a:br>
            <a:r>
              <a:rPr lang="it-IT" sz="1800" dirty="0" smtClean="0"/>
              <a:t>In piccoli gruppi guardando, toccando, annusando e scuotendo, hanno ipotizzato il contenuto. Successivamente hanno aperto le scatole e rovesciato il materiale sui tavoli per poi manipolarlo liberamente.</a:t>
            </a:r>
            <a:br>
              <a:rPr lang="it-IT" sz="1800" dirty="0" smtClean="0"/>
            </a:br>
            <a:r>
              <a:rPr lang="it-IT" sz="1800" dirty="0" smtClean="0"/>
              <a:t> Nel frattempo ho documentato con fotografie e verbalizzazioni  </a:t>
            </a:r>
            <a:br>
              <a:rPr lang="it-IT" sz="1800" dirty="0" smtClean="0"/>
            </a:br>
            <a:r>
              <a:rPr lang="it-IT" sz="1800" dirty="0" smtClean="0"/>
              <a:t>le impressioni dei bambini.</a:t>
            </a:r>
            <a:endParaRPr lang="it-IT" sz="1800" dirty="0"/>
          </a:p>
        </p:txBody>
      </p:sp>
      <p:pic>
        <p:nvPicPr>
          <p:cNvPr id="5" name="Immagine 4" descr="https://lh3.googleusercontent.com/iCRaBB84hRUZy-sxiWcDNDq5eapeDnOQo-eTsLLfUy6zSGjor6Ca0L1-2XKXBxDm3UcITmfcMI72QLGAP6KeZTMYDF6lVu_M8emNF2jFe2hCDegtvQU9hg-qcDHGlUipCui24L_mOjI"/>
          <p:cNvPicPr/>
          <p:nvPr/>
        </p:nvPicPr>
        <p:blipFill rotWithShape="1">
          <a:blip r:embed="rId4" cstate="print">
            <a:extLst>
              <a:ext uri="{28A0092B-C50C-407E-A947-70E740481C1C}">
                <a14:useLocalDpi xmlns:a14="http://schemas.microsoft.com/office/drawing/2010/main" val="0"/>
              </a:ext>
            </a:extLst>
          </a:blip>
          <a:srcRect l="7755" t="11830" r="6208" b="29803"/>
          <a:stretch/>
        </p:blipFill>
        <p:spPr bwMode="auto">
          <a:xfrm>
            <a:off x="4211960" y="3573016"/>
            <a:ext cx="4104456" cy="2874066"/>
          </a:xfrm>
          <a:prstGeom prst="rect">
            <a:avLst/>
          </a:prstGeom>
          <a:noFill/>
          <a:ln>
            <a:noFill/>
          </a:ln>
        </p:spPr>
      </p:pic>
      <p:pic>
        <p:nvPicPr>
          <p:cNvPr id="6" name="Immagine 5" descr="https://lh4.googleusercontent.com/JFavhnAgXgwkGEfiFfLbUjwlOoR7MsrMreH9TaadYDlHhOi6ARO9TiAEp71xg4wG0Q4ehyh3LOLxM8Nvt53mggAg3_R8jUEaLT1Vc-770GRm3mY3FM3BqLvZVt3URTsUGX7gw2vevsY"/>
          <p:cNvPicPr/>
          <p:nvPr/>
        </p:nvPicPr>
        <p:blipFill rotWithShape="1">
          <a:blip r:embed="rId5" cstate="print">
            <a:extLst>
              <a:ext uri="{28A0092B-C50C-407E-A947-70E740481C1C}">
                <a14:useLocalDpi xmlns:a14="http://schemas.microsoft.com/office/drawing/2010/main" val="0"/>
              </a:ext>
            </a:extLst>
          </a:blip>
          <a:srcRect t="24208" b="16396"/>
          <a:stretch/>
        </p:blipFill>
        <p:spPr bwMode="auto">
          <a:xfrm>
            <a:off x="1115616" y="3573016"/>
            <a:ext cx="2664296" cy="2876300"/>
          </a:xfrm>
          <a:prstGeom prst="rect">
            <a:avLst/>
          </a:prstGeom>
          <a:noFill/>
          <a:ln>
            <a:noFill/>
          </a:ln>
        </p:spPr>
      </p:pic>
      <p:sp>
        <p:nvSpPr>
          <p:cNvPr id="7" name="Smile 6"/>
          <p:cNvSpPr/>
          <p:nvPr/>
        </p:nvSpPr>
        <p:spPr>
          <a:xfrm>
            <a:off x="2447764" y="4221088"/>
            <a:ext cx="468052" cy="6480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Smile 7"/>
          <p:cNvSpPr/>
          <p:nvPr/>
        </p:nvSpPr>
        <p:spPr>
          <a:xfrm>
            <a:off x="6229418" y="3970608"/>
            <a:ext cx="468052" cy="6480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mile 8"/>
          <p:cNvSpPr/>
          <p:nvPr/>
        </p:nvSpPr>
        <p:spPr>
          <a:xfrm>
            <a:off x="5364088" y="4048852"/>
            <a:ext cx="468052" cy="6480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mile 9"/>
          <p:cNvSpPr/>
          <p:nvPr/>
        </p:nvSpPr>
        <p:spPr>
          <a:xfrm>
            <a:off x="7452320" y="4618680"/>
            <a:ext cx="468052" cy="64807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93953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3" y="134634"/>
            <a:ext cx="8784976" cy="6588733"/>
          </a:xfrm>
        </p:spPr>
      </p:pic>
      <p:sp>
        <p:nvSpPr>
          <p:cNvPr id="2" name="Titolo 1"/>
          <p:cNvSpPr>
            <a:spLocks noGrp="1"/>
          </p:cNvSpPr>
          <p:nvPr>
            <p:ph type="title"/>
          </p:nvPr>
        </p:nvSpPr>
        <p:spPr>
          <a:xfrm>
            <a:off x="755576" y="980728"/>
            <a:ext cx="7416824" cy="3240360"/>
          </a:xfrm>
        </p:spPr>
        <p:txBody>
          <a:bodyPr>
            <a:normAutofit fontScale="90000"/>
          </a:bodyPr>
          <a:lstStyle/>
          <a:p>
            <a:r>
              <a:rPr lang="it-IT" b="1" dirty="0" smtClean="0">
                <a:solidFill>
                  <a:schemeClr val="accent1"/>
                </a:solidFill>
              </a:rPr>
              <a:t>Fase 5: Manipolazione e realizzazione di una storia tattile</a:t>
            </a:r>
            <a:br>
              <a:rPr lang="it-IT" b="1" dirty="0" smtClean="0">
                <a:solidFill>
                  <a:schemeClr val="accent1"/>
                </a:solidFill>
              </a:rPr>
            </a:br>
            <a:r>
              <a:rPr lang="it-IT" sz="2000" dirty="0"/>
              <a:t>H</a:t>
            </a:r>
            <a:r>
              <a:rPr lang="it-IT" sz="2000" dirty="0" smtClean="0"/>
              <a:t>o diviso i bambini in piccoli gruppi e ad ogni gruppo ho consegnato i materiali naturali</a:t>
            </a:r>
            <a:r>
              <a:rPr lang="it-IT" sz="2000" dirty="0"/>
              <a:t> </a:t>
            </a:r>
            <a:r>
              <a:rPr lang="it-IT" sz="2000" dirty="0" smtClean="0"/>
              <a:t>(legnetti</a:t>
            </a:r>
            <a:r>
              <a:rPr lang="it-IT" sz="2000" dirty="0"/>
              <a:t>, foglie, </a:t>
            </a:r>
            <a:r>
              <a:rPr lang="it-IT" sz="2000" dirty="0" smtClean="0"/>
              <a:t>ghiande, pigne) affinché  potessero giocarci liberamente. </a:t>
            </a:r>
            <a:r>
              <a:rPr lang="it-IT" b="1" dirty="0" smtClean="0">
                <a:solidFill>
                  <a:schemeClr val="tx2"/>
                </a:solidFill>
              </a:rPr>
              <a:t/>
            </a:r>
            <a:br>
              <a:rPr lang="it-IT" b="1" dirty="0" smtClean="0">
                <a:solidFill>
                  <a:schemeClr val="tx2"/>
                </a:solidFill>
              </a:rPr>
            </a:br>
            <a:endParaRPr lang="it-IT" b="1" dirty="0">
              <a:solidFill>
                <a:schemeClr val="tx2"/>
              </a:solidFill>
            </a:endParaRPr>
          </a:p>
        </p:txBody>
      </p:sp>
      <p:pic>
        <p:nvPicPr>
          <p:cNvPr id="5" name="Immagine 4" descr="https://lh6.googleusercontent.com/KptdJZI3Vac-VS-e1a67uWVTCz6GLKB1NFnNPan4tWRSelCQfbRoLYsxmKIjMfB7zrrurtQBLvE4e1BoFKX6TTV-n4omM9APa7s3CwOhAkO92fEzRGtvHC_XgdDPwXl0jz2AEUn0-44"/>
          <p:cNvPicPr/>
          <p:nvPr/>
        </p:nvPicPr>
        <p:blipFill rotWithShape="1">
          <a:blip r:embed="rId5" cstate="print">
            <a:extLst>
              <a:ext uri="{28A0092B-C50C-407E-A947-70E740481C1C}">
                <a14:useLocalDpi xmlns:a14="http://schemas.microsoft.com/office/drawing/2010/main" val="0"/>
              </a:ext>
            </a:extLst>
          </a:blip>
          <a:srcRect l="27596" t="16158" r="24988"/>
          <a:stretch/>
        </p:blipFill>
        <p:spPr bwMode="auto">
          <a:xfrm>
            <a:off x="1295636" y="3304352"/>
            <a:ext cx="2592288" cy="2719199"/>
          </a:xfrm>
          <a:prstGeom prst="rect">
            <a:avLst/>
          </a:prstGeom>
          <a:noFill/>
          <a:ln>
            <a:noFill/>
          </a:ln>
        </p:spPr>
      </p:pic>
      <p:pic>
        <p:nvPicPr>
          <p:cNvPr id="6" name="Immagine 5" descr="https://lh3.googleusercontent.com/OWJKAv-aPqHNXtPVpKmxl_FsPatNWKR0Vv9VAOmvEbB1wdfA_Zp4nziqNY1_Z3L8jzwskv49vGeDJhpMI8-QroQKMrqpCAYdy3kQjCe5NmUvznAxc3sqtHcxq3avt2ZcqKc3H3udjnI"/>
          <p:cNvPicPr/>
          <p:nvPr/>
        </p:nvPicPr>
        <p:blipFill rotWithShape="1">
          <a:blip r:embed="rId6" cstate="print">
            <a:extLst>
              <a:ext uri="{28A0092B-C50C-407E-A947-70E740481C1C}">
                <a14:useLocalDpi xmlns:a14="http://schemas.microsoft.com/office/drawing/2010/main" val="0"/>
              </a:ext>
            </a:extLst>
          </a:blip>
          <a:srcRect l="7362" t="16851" r="6937" b="29002"/>
          <a:stretch/>
        </p:blipFill>
        <p:spPr bwMode="auto">
          <a:xfrm>
            <a:off x="4976484" y="3382121"/>
            <a:ext cx="2838734" cy="2719199"/>
          </a:xfrm>
          <a:prstGeom prst="rect">
            <a:avLst/>
          </a:prstGeom>
          <a:noFill/>
          <a:ln>
            <a:noFill/>
          </a:ln>
        </p:spPr>
      </p:pic>
      <p:sp>
        <p:nvSpPr>
          <p:cNvPr id="3" name="Smile 2"/>
          <p:cNvSpPr/>
          <p:nvPr/>
        </p:nvSpPr>
        <p:spPr>
          <a:xfrm>
            <a:off x="5900265" y="4342670"/>
            <a:ext cx="792088" cy="9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mile 6"/>
          <p:cNvSpPr/>
          <p:nvPr/>
        </p:nvSpPr>
        <p:spPr>
          <a:xfrm>
            <a:off x="2226683" y="3951638"/>
            <a:ext cx="648072" cy="639519"/>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84701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3" y="134634"/>
            <a:ext cx="8784976" cy="6588733"/>
          </a:xfrm>
        </p:spPr>
      </p:pic>
      <p:sp>
        <p:nvSpPr>
          <p:cNvPr id="2" name="Titolo 1"/>
          <p:cNvSpPr>
            <a:spLocks noGrp="1"/>
          </p:cNvSpPr>
          <p:nvPr>
            <p:ph type="title"/>
          </p:nvPr>
        </p:nvSpPr>
        <p:spPr>
          <a:xfrm>
            <a:off x="755576" y="980728"/>
            <a:ext cx="7416824" cy="2088232"/>
          </a:xfrm>
        </p:spPr>
        <p:txBody>
          <a:bodyPr>
            <a:normAutofit/>
          </a:bodyPr>
          <a:lstStyle/>
          <a:p>
            <a:r>
              <a:rPr lang="it-IT" sz="2000" dirty="0" smtClean="0"/>
              <a:t> Successivamente ho consegnato loro una striscia di cartoncino bianco su cui hanno incollato spontaneamente gli oggetti,  creando una composizione che poi hanno verbalizzato e da cui è nata una storia che ho trascritto direttamente sul cartoncino.</a:t>
            </a:r>
            <a:r>
              <a:rPr lang="it-IT" b="1" dirty="0" smtClean="0">
                <a:solidFill>
                  <a:schemeClr val="tx2"/>
                </a:solidFill>
              </a:rPr>
              <a:t/>
            </a:r>
            <a:br>
              <a:rPr lang="it-IT" b="1" dirty="0" smtClean="0">
                <a:solidFill>
                  <a:schemeClr val="tx2"/>
                </a:solidFill>
              </a:rPr>
            </a:br>
            <a:endParaRPr lang="it-IT" b="1" dirty="0">
              <a:solidFill>
                <a:schemeClr val="tx2"/>
              </a:solidFill>
            </a:endParaRPr>
          </a:p>
        </p:txBody>
      </p:sp>
      <p:pic>
        <p:nvPicPr>
          <p:cNvPr id="16" name="Immagine 15" descr="https://lh6.googleusercontent.com/hn_lc6KGpUjNsVHO7jau1OP7ATeJ5SOu-iX_jRTRciUNY9OI7vayeccpluw0a2K4oju_AKMdwuZ9d5FnUoFL0ApftGYBZhvAwLiANPxyQPUy2vBQWhedHuSFd6GnO8vpO6MEJeBEsSw"/>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2348880"/>
            <a:ext cx="3852153" cy="2584311"/>
          </a:xfrm>
          <a:prstGeom prst="rect">
            <a:avLst/>
          </a:prstGeom>
          <a:noFill/>
          <a:ln>
            <a:noFill/>
          </a:ln>
        </p:spPr>
      </p:pic>
      <p:pic>
        <p:nvPicPr>
          <p:cNvPr id="17" name="Immagine 16" descr="https://lh5.googleusercontent.com/B5bKD65enmj0P4bpP7Xj8Rhd-WOJh1JCNCct-dPGgp3mDqsNp6f69Zbw4XZwVTaqSoyJEF6UTaB2qGjUOQEB_TqUfsJGtEKclbLHX-LL4lMmMjRTtvXIR12Gr9pg7eFHEO40qkGWMY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3821055"/>
            <a:ext cx="4428217" cy="2656318"/>
          </a:xfrm>
          <a:prstGeom prst="rect">
            <a:avLst/>
          </a:prstGeom>
          <a:noFill/>
          <a:ln>
            <a:noFill/>
          </a:ln>
        </p:spPr>
      </p:pic>
    </p:spTree>
    <p:extLst>
      <p:ext uri="{BB962C8B-B14F-4D97-AF65-F5344CB8AC3E}">
        <p14:creationId xmlns:p14="http://schemas.microsoft.com/office/powerpoint/2010/main" val="342462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3" y="134634"/>
            <a:ext cx="8784976" cy="6588733"/>
          </a:xfrm>
        </p:spPr>
      </p:pic>
      <p:sp>
        <p:nvSpPr>
          <p:cNvPr id="2" name="Titolo 1"/>
          <p:cNvSpPr>
            <a:spLocks noGrp="1"/>
          </p:cNvSpPr>
          <p:nvPr>
            <p:ph type="title"/>
          </p:nvPr>
        </p:nvSpPr>
        <p:spPr>
          <a:xfrm>
            <a:off x="755576" y="980728"/>
            <a:ext cx="7416824" cy="2088232"/>
          </a:xfrm>
        </p:spPr>
        <p:txBody>
          <a:bodyPr>
            <a:normAutofit/>
          </a:bodyPr>
          <a:lstStyle/>
          <a:p>
            <a:r>
              <a:rPr lang="it-IT" b="1" dirty="0" smtClean="0">
                <a:solidFill>
                  <a:schemeClr val="tx2"/>
                </a:solidFill>
              </a:rPr>
              <a:t/>
            </a:r>
            <a:br>
              <a:rPr lang="it-IT" b="1" dirty="0" smtClean="0">
                <a:solidFill>
                  <a:schemeClr val="tx2"/>
                </a:solidFill>
              </a:rPr>
            </a:br>
            <a:endParaRPr lang="it-IT" b="1" dirty="0">
              <a:solidFill>
                <a:schemeClr val="tx2"/>
              </a:solidFill>
            </a:endParaRPr>
          </a:p>
        </p:txBody>
      </p:sp>
      <p:sp>
        <p:nvSpPr>
          <p:cNvPr id="3" name="CasellaDiTesto 2"/>
          <p:cNvSpPr txBox="1"/>
          <p:nvPr/>
        </p:nvSpPr>
        <p:spPr>
          <a:xfrm>
            <a:off x="1115616" y="1052736"/>
            <a:ext cx="6624736" cy="4339650"/>
          </a:xfrm>
          <a:prstGeom prst="rect">
            <a:avLst/>
          </a:prstGeom>
          <a:noFill/>
        </p:spPr>
        <p:txBody>
          <a:bodyPr wrap="square" rtlCol="0">
            <a:spAutoFit/>
          </a:bodyPr>
          <a:lstStyle/>
          <a:p>
            <a:pPr algn="ctr"/>
            <a:r>
              <a:rPr lang="it-IT" sz="3600" b="1" i="1" dirty="0" smtClean="0">
                <a:solidFill>
                  <a:schemeClr val="accent1"/>
                </a:solidFill>
              </a:rPr>
              <a:t>La storia naturale</a:t>
            </a:r>
          </a:p>
          <a:p>
            <a:pPr algn="ctr"/>
            <a:r>
              <a:rPr lang="it-IT" dirty="0"/>
              <a:t> </a:t>
            </a:r>
            <a:r>
              <a:rPr lang="it-IT" sz="2400" i="1" dirty="0" smtClean="0"/>
              <a:t>E’ una storia di un gatto e di un drago che vivono nei boschi  dove c’è tantissimi alberi. Da una parte si vede la coda del gatto, una pigna che sale dall’albero e una foglia che si attacca all’albero, un gatto bianco e nero che si mangiava il suo mangiare, perché quando un gatto vede un topo ci vuole giocare e lo mangia. Ci sono altri topini sul ramo che li mangia i gatti e un uccellino che lo mangia il drago. Più su c’è un albero  e il drago che mangiava l’erba.</a:t>
            </a:r>
            <a:endParaRPr lang="it-IT" sz="2400" i="1" dirty="0"/>
          </a:p>
        </p:txBody>
      </p:sp>
    </p:spTree>
    <p:extLst>
      <p:ext uri="{BB962C8B-B14F-4D97-AF65-F5344CB8AC3E}">
        <p14:creationId xmlns:p14="http://schemas.microsoft.com/office/powerpoint/2010/main" val="36788088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2"/>
            <a:ext cx="8928991" cy="6663783"/>
          </a:xfrm>
        </p:spPr>
      </p:pic>
      <p:sp>
        <p:nvSpPr>
          <p:cNvPr id="2" name="Titolo 1"/>
          <p:cNvSpPr>
            <a:spLocks noGrp="1"/>
          </p:cNvSpPr>
          <p:nvPr>
            <p:ph type="title"/>
          </p:nvPr>
        </p:nvSpPr>
        <p:spPr>
          <a:xfrm>
            <a:off x="971600" y="764704"/>
            <a:ext cx="7128792" cy="1008112"/>
          </a:xfrm>
        </p:spPr>
        <p:txBody>
          <a:bodyPr>
            <a:normAutofit fontScale="90000"/>
          </a:bodyPr>
          <a:lstStyle/>
          <a:p>
            <a:r>
              <a:rPr lang="it-IT" b="1" dirty="0" smtClean="0">
                <a:solidFill>
                  <a:schemeClr val="accent1"/>
                </a:solidFill>
              </a:rPr>
              <a:t/>
            </a:r>
            <a:br>
              <a:rPr lang="it-IT" b="1" dirty="0" smtClean="0">
                <a:solidFill>
                  <a:schemeClr val="accent1"/>
                </a:solidFill>
              </a:rPr>
            </a:br>
            <a:r>
              <a:rPr lang="it-IT" b="1" dirty="0" smtClean="0">
                <a:solidFill>
                  <a:schemeClr val="accent1"/>
                </a:solidFill>
              </a:rPr>
              <a:t/>
            </a:r>
            <a:br>
              <a:rPr lang="it-IT" b="1" dirty="0" smtClean="0">
                <a:solidFill>
                  <a:schemeClr val="accent1"/>
                </a:solidFill>
              </a:rPr>
            </a:br>
            <a:r>
              <a:rPr lang="it-IT" b="1" dirty="0" smtClean="0">
                <a:solidFill>
                  <a:schemeClr val="accent1"/>
                </a:solidFill>
              </a:rPr>
              <a:t/>
            </a:r>
            <a:br>
              <a:rPr lang="it-IT" b="1" dirty="0" smtClean="0">
                <a:solidFill>
                  <a:schemeClr val="accent1"/>
                </a:solidFill>
              </a:rPr>
            </a:br>
            <a:r>
              <a:rPr lang="it-IT" b="1" dirty="0">
                <a:solidFill>
                  <a:schemeClr val="accent1"/>
                </a:solidFill>
              </a:rPr>
              <a:t/>
            </a:r>
            <a:br>
              <a:rPr lang="it-IT" b="1" dirty="0">
                <a:solidFill>
                  <a:schemeClr val="accent1"/>
                </a:solidFill>
              </a:rPr>
            </a:br>
            <a:r>
              <a:rPr lang="it-IT" b="1" dirty="0" smtClean="0">
                <a:solidFill>
                  <a:schemeClr val="accent1"/>
                </a:solidFill>
              </a:rPr>
              <a:t/>
            </a:r>
            <a:br>
              <a:rPr lang="it-IT" b="1" dirty="0" smtClean="0">
                <a:solidFill>
                  <a:schemeClr val="accent1"/>
                </a:solidFill>
              </a:rPr>
            </a:br>
            <a:r>
              <a:rPr lang="it-IT" b="1" dirty="0">
                <a:solidFill>
                  <a:schemeClr val="accent1"/>
                </a:solidFill>
              </a:rPr>
              <a:t/>
            </a:r>
            <a:br>
              <a:rPr lang="it-IT" b="1" dirty="0">
                <a:solidFill>
                  <a:schemeClr val="accent1"/>
                </a:solidFill>
              </a:rPr>
            </a:br>
            <a:r>
              <a:rPr lang="it-IT" sz="4000" b="1" dirty="0" smtClean="0">
                <a:solidFill>
                  <a:schemeClr val="accent1"/>
                </a:solidFill>
              </a:rPr>
              <a:t>Fase </a:t>
            </a:r>
            <a:r>
              <a:rPr lang="it-IT" sz="4000" b="1" dirty="0" smtClean="0">
                <a:solidFill>
                  <a:schemeClr val="accent1"/>
                </a:solidFill>
              </a:rPr>
              <a:t>6:</a:t>
            </a:r>
            <a:br>
              <a:rPr lang="it-IT" sz="4000" b="1" dirty="0" smtClean="0">
                <a:solidFill>
                  <a:schemeClr val="accent1"/>
                </a:solidFill>
              </a:rPr>
            </a:br>
            <a:r>
              <a:rPr lang="it-IT" sz="4000" b="1" dirty="0" smtClean="0">
                <a:solidFill>
                  <a:schemeClr val="accent1"/>
                </a:solidFill>
              </a:rPr>
              <a:t> La nostra esperienza alla LIM</a:t>
            </a:r>
            <a:br>
              <a:rPr lang="it-IT" sz="4000" b="1" dirty="0" smtClean="0">
                <a:solidFill>
                  <a:schemeClr val="accent1"/>
                </a:solidFill>
              </a:rPr>
            </a:br>
            <a:r>
              <a:rPr lang="it-IT" sz="4000" b="1" dirty="0" smtClean="0">
                <a:solidFill>
                  <a:schemeClr val="accent1"/>
                </a:solidFill>
              </a:rPr>
              <a:t/>
            </a:r>
            <a:br>
              <a:rPr lang="it-IT" sz="4000" b="1" dirty="0" smtClean="0">
                <a:solidFill>
                  <a:schemeClr val="accent1"/>
                </a:solidFill>
              </a:rPr>
            </a:br>
            <a:r>
              <a:rPr lang="it-IT" sz="4000" b="1" dirty="0">
                <a:solidFill>
                  <a:schemeClr val="accent1"/>
                </a:solidFill>
              </a:rPr>
              <a:t/>
            </a:r>
            <a:br>
              <a:rPr lang="it-IT" sz="4000" b="1" dirty="0">
                <a:solidFill>
                  <a:schemeClr val="accent1"/>
                </a:solidFill>
              </a:rPr>
            </a:br>
            <a:r>
              <a:rPr lang="it-IT" sz="2000" dirty="0" smtClean="0"/>
              <a:t>Siamo </a:t>
            </a:r>
            <a:r>
              <a:rPr lang="it-IT" sz="2000" dirty="0" smtClean="0"/>
              <a:t>andati nella stanza attrezzata con la LIM, dove ho mostrato ai bambini le foto dei  vari momenti, ripercorrendo le fasi dell’attività dall’uscita in giardino fino alla realizzazione della storia, rielaborando così l’esperienza vissuta.</a:t>
            </a:r>
            <a:endParaRPr lang="it-IT" sz="2000" dirty="0"/>
          </a:p>
        </p:txBody>
      </p:sp>
    </p:spTree>
    <p:extLst>
      <p:ext uri="{BB962C8B-B14F-4D97-AF65-F5344CB8AC3E}">
        <p14:creationId xmlns:p14="http://schemas.microsoft.com/office/powerpoint/2010/main" val="2089663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5" y="116633"/>
            <a:ext cx="8928992" cy="6624736"/>
          </a:xfrm>
        </p:spPr>
      </p:pic>
      <p:sp>
        <p:nvSpPr>
          <p:cNvPr id="2" name="Titolo 1"/>
          <p:cNvSpPr>
            <a:spLocks noGrp="1"/>
          </p:cNvSpPr>
          <p:nvPr>
            <p:ph type="title"/>
          </p:nvPr>
        </p:nvSpPr>
        <p:spPr>
          <a:xfrm>
            <a:off x="1043608" y="1340768"/>
            <a:ext cx="6984776" cy="648072"/>
          </a:xfrm>
        </p:spPr>
        <p:txBody>
          <a:bodyPr>
            <a:normAutofit fontScale="90000"/>
          </a:bodyPr>
          <a:lstStyle/>
          <a:p>
            <a:r>
              <a:rPr lang="it-IT" sz="3600" b="1" dirty="0" smtClean="0">
                <a:solidFill>
                  <a:srgbClr val="0070C0"/>
                </a:solidFill>
              </a:rPr>
              <a:t>Finalità scuola dell’infanzia</a:t>
            </a:r>
            <a:r>
              <a:rPr lang="it-IT" sz="3600" dirty="0" smtClean="0">
                <a:solidFill>
                  <a:srgbClr val="0070C0"/>
                </a:solidFill>
              </a:rPr>
              <a:t/>
            </a:r>
            <a:br>
              <a:rPr lang="it-IT" sz="3600" dirty="0" smtClean="0">
                <a:solidFill>
                  <a:srgbClr val="0070C0"/>
                </a:solidFill>
              </a:rPr>
            </a:br>
            <a:endParaRPr lang="it-IT" sz="3600" dirty="0">
              <a:solidFill>
                <a:srgbClr val="0070C0"/>
              </a:solidFill>
            </a:endParaRPr>
          </a:p>
        </p:txBody>
      </p:sp>
      <p:sp>
        <p:nvSpPr>
          <p:cNvPr id="7" name="CasellaDiTesto 6"/>
          <p:cNvSpPr txBox="1"/>
          <p:nvPr/>
        </p:nvSpPr>
        <p:spPr>
          <a:xfrm>
            <a:off x="467544" y="2132856"/>
            <a:ext cx="7560840" cy="2954655"/>
          </a:xfrm>
          <a:prstGeom prst="rect">
            <a:avLst/>
          </a:prstGeom>
          <a:noFill/>
        </p:spPr>
        <p:txBody>
          <a:bodyPr wrap="square" rtlCol="0">
            <a:spAutoFit/>
          </a:bodyPr>
          <a:lstStyle/>
          <a:p>
            <a:pPr marL="1257300" lvl="2" indent="-342900">
              <a:buFont typeface="Wingdings" pitchFamily="2" charset="2"/>
              <a:buChar char="v"/>
            </a:pPr>
            <a:r>
              <a:rPr lang="it-IT" sz="2400" b="1" dirty="0" smtClean="0">
                <a:solidFill>
                  <a:srgbClr val="FF0000"/>
                </a:solidFill>
              </a:rPr>
              <a:t>Promuovere il consolidamento dell’identità</a:t>
            </a:r>
          </a:p>
          <a:p>
            <a:pPr marL="1257300" lvl="2" indent="-342900">
              <a:buFont typeface="Wingdings" pitchFamily="2" charset="2"/>
              <a:buChar char="v"/>
            </a:pPr>
            <a:endParaRPr lang="it-IT" sz="2400" b="1" dirty="0" smtClean="0">
              <a:solidFill>
                <a:srgbClr val="FF0000"/>
              </a:solidFill>
            </a:endParaRPr>
          </a:p>
          <a:p>
            <a:pPr marL="1257300" lvl="2" indent="-342900">
              <a:buFont typeface="Wingdings" pitchFamily="2" charset="2"/>
              <a:buChar char="v"/>
            </a:pPr>
            <a:r>
              <a:rPr lang="it-IT" sz="2400" b="1" dirty="0" smtClean="0">
                <a:solidFill>
                  <a:srgbClr val="FF0000"/>
                </a:solidFill>
              </a:rPr>
              <a:t>Rafforzare lo sviluppo dell’ autonomia</a:t>
            </a:r>
          </a:p>
          <a:p>
            <a:pPr marL="1257300" lvl="2" indent="-342900">
              <a:buFont typeface="Wingdings" pitchFamily="2" charset="2"/>
              <a:buChar char="v"/>
            </a:pPr>
            <a:endParaRPr lang="it-IT" sz="2400" b="1" dirty="0">
              <a:solidFill>
                <a:srgbClr val="FF0000"/>
              </a:solidFill>
            </a:endParaRPr>
          </a:p>
          <a:p>
            <a:pPr marL="1257300" lvl="2" indent="-342900">
              <a:buFont typeface="Wingdings" pitchFamily="2" charset="2"/>
              <a:buChar char="v"/>
            </a:pPr>
            <a:r>
              <a:rPr lang="it-IT" sz="2400" b="1" dirty="0" smtClean="0">
                <a:solidFill>
                  <a:srgbClr val="FF0000"/>
                </a:solidFill>
              </a:rPr>
              <a:t>Potenziare l’acquisizione delle competenze</a:t>
            </a:r>
          </a:p>
          <a:p>
            <a:pPr marL="1257300" lvl="2" indent="-342900">
              <a:buFont typeface="Wingdings" pitchFamily="2" charset="2"/>
              <a:buChar char="v"/>
            </a:pPr>
            <a:endParaRPr lang="it-IT" sz="2400" b="1" dirty="0">
              <a:solidFill>
                <a:srgbClr val="FF0000"/>
              </a:solidFill>
            </a:endParaRPr>
          </a:p>
          <a:p>
            <a:pPr marL="1257300" lvl="2" indent="-342900">
              <a:buFont typeface="Wingdings" pitchFamily="2" charset="2"/>
              <a:buChar char="v"/>
            </a:pPr>
            <a:r>
              <a:rPr lang="it-IT" sz="2400" b="1" dirty="0" smtClean="0">
                <a:solidFill>
                  <a:srgbClr val="FF0000"/>
                </a:solidFill>
              </a:rPr>
              <a:t>Vivere le prime esperienze di cittadinanza</a:t>
            </a:r>
            <a:endParaRPr lang="it-IT" sz="2000" b="1" dirty="0" smtClean="0">
              <a:solidFill>
                <a:srgbClr val="FF0000"/>
              </a:solidFill>
            </a:endParaRPr>
          </a:p>
          <a:p>
            <a:r>
              <a:rPr lang="it-IT" b="1" dirty="0" smtClean="0"/>
              <a:t> </a:t>
            </a:r>
            <a:endParaRPr lang="it-IT" b="1" dirty="0"/>
          </a:p>
        </p:txBody>
      </p:sp>
    </p:spTree>
    <p:extLst>
      <p:ext uri="{BB962C8B-B14F-4D97-AF65-F5344CB8AC3E}">
        <p14:creationId xmlns:p14="http://schemas.microsoft.com/office/powerpoint/2010/main" val="120586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116633"/>
            <a:ext cx="8928991" cy="6624736"/>
          </a:xfrm>
        </p:spPr>
      </p:pic>
      <p:sp>
        <p:nvSpPr>
          <p:cNvPr id="2" name="Titolo 1"/>
          <p:cNvSpPr>
            <a:spLocks noGrp="1"/>
          </p:cNvSpPr>
          <p:nvPr>
            <p:ph type="title"/>
          </p:nvPr>
        </p:nvSpPr>
        <p:spPr>
          <a:xfrm>
            <a:off x="971600" y="980728"/>
            <a:ext cx="7128792" cy="5040560"/>
          </a:xfrm>
        </p:spPr>
        <p:txBody>
          <a:bodyPr>
            <a:normAutofit/>
          </a:bodyPr>
          <a:lstStyle/>
          <a:p>
            <a:r>
              <a:rPr lang="it-IT" b="1" dirty="0" smtClean="0">
                <a:solidFill>
                  <a:schemeClr val="accent1"/>
                </a:solidFill>
              </a:rPr>
              <a:t/>
            </a:r>
            <a:br>
              <a:rPr lang="it-IT" b="1" dirty="0" smtClean="0">
                <a:solidFill>
                  <a:schemeClr val="accent1"/>
                </a:solidFill>
              </a:rPr>
            </a:br>
            <a:r>
              <a:rPr lang="it-IT" b="1" dirty="0" smtClean="0">
                <a:solidFill>
                  <a:schemeClr val="accent1"/>
                </a:solidFill>
              </a:rPr>
              <a:t/>
            </a:r>
            <a:br>
              <a:rPr lang="it-IT" b="1" dirty="0" smtClean="0">
                <a:solidFill>
                  <a:schemeClr val="accent1"/>
                </a:solidFill>
              </a:rPr>
            </a:br>
            <a:endParaRPr lang="it-IT" sz="2000" dirty="0"/>
          </a:p>
        </p:txBody>
      </p:sp>
      <p:sp>
        <p:nvSpPr>
          <p:cNvPr id="3" name="CasellaDiTesto 2"/>
          <p:cNvSpPr txBox="1"/>
          <p:nvPr/>
        </p:nvSpPr>
        <p:spPr>
          <a:xfrm>
            <a:off x="1043608" y="880027"/>
            <a:ext cx="7056784" cy="5139869"/>
          </a:xfrm>
          <a:prstGeom prst="rect">
            <a:avLst/>
          </a:prstGeom>
          <a:noFill/>
        </p:spPr>
        <p:txBody>
          <a:bodyPr wrap="square" rtlCol="0">
            <a:spAutoFit/>
          </a:bodyPr>
          <a:lstStyle/>
          <a:p>
            <a:pPr algn="ctr"/>
            <a:r>
              <a:rPr lang="it-IT" sz="3600" dirty="0" smtClean="0">
                <a:solidFill>
                  <a:schemeClr val="accent1"/>
                </a:solidFill>
              </a:rPr>
              <a:t>Happy </a:t>
            </a:r>
            <a:r>
              <a:rPr lang="it-IT" sz="3600" dirty="0" err="1" smtClean="0">
                <a:solidFill>
                  <a:schemeClr val="accent1"/>
                </a:solidFill>
              </a:rPr>
              <a:t>animals</a:t>
            </a:r>
            <a:endParaRPr lang="it-IT" sz="3600" dirty="0" smtClean="0">
              <a:solidFill>
                <a:schemeClr val="accent1"/>
              </a:solidFill>
            </a:endParaRPr>
          </a:p>
          <a:p>
            <a:endParaRPr lang="it-IT" sz="2000" b="1" dirty="0"/>
          </a:p>
          <a:p>
            <a:r>
              <a:rPr lang="it-IT" sz="2000" b="1" dirty="0" err="1" smtClean="0"/>
              <a:t>Cat</a:t>
            </a:r>
            <a:endParaRPr lang="it-IT" sz="2000" b="1" dirty="0" smtClean="0"/>
          </a:p>
          <a:p>
            <a:endParaRPr lang="it-IT" sz="2000" b="1" dirty="0"/>
          </a:p>
          <a:p>
            <a:endParaRPr lang="it-IT" sz="2000" b="1" dirty="0" smtClean="0"/>
          </a:p>
          <a:p>
            <a:r>
              <a:rPr lang="it-IT" sz="2000" b="1" dirty="0" smtClean="0"/>
              <a:t>Mouse</a:t>
            </a:r>
          </a:p>
          <a:p>
            <a:endParaRPr lang="it-IT" sz="2000" b="1" dirty="0"/>
          </a:p>
          <a:p>
            <a:endParaRPr lang="it-IT" sz="2000" b="1" dirty="0" smtClean="0"/>
          </a:p>
          <a:p>
            <a:r>
              <a:rPr lang="it-IT" sz="2000" b="1" dirty="0" err="1" smtClean="0"/>
              <a:t>Bird</a:t>
            </a:r>
            <a:endParaRPr lang="it-IT" sz="2000" b="1" dirty="0" smtClean="0"/>
          </a:p>
          <a:p>
            <a:endParaRPr lang="it-IT" sz="2000" b="1" dirty="0"/>
          </a:p>
          <a:p>
            <a:endParaRPr lang="it-IT" sz="2000" b="1" dirty="0" smtClean="0"/>
          </a:p>
          <a:p>
            <a:r>
              <a:rPr lang="it-IT" sz="2000" b="1" dirty="0" smtClean="0"/>
              <a:t>Dragon</a:t>
            </a:r>
          </a:p>
          <a:p>
            <a:endParaRPr lang="it-IT" dirty="0"/>
          </a:p>
          <a:p>
            <a:endParaRPr lang="it-IT" dirty="0" smtClean="0"/>
          </a:p>
          <a:p>
            <a:endParaRPr lang="it-IT" dirty="0"/>
          </a:p>
          <a:p>
            <a:endParaRPr lang="it-IT" dirty="0"/>
          </a:p>
        </p:txBody>
      </p:sp>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22933" r="15620"/>
          <a:stretch/>
        </p:blipFill>
        <p:spPr>
          <a:xfrm>
            <a:off x="2347711" y="3933056"/>
            <a:ext cx="2035104" cy="1739081"/>
          </a:xfrm>
          <a:prstGeom prst="rect">
            <a:avLst/>
          </a:prstGeom>
        </p:spPr>
      </p:pic>
      <p:pic>
        <p:nvPicPr>
          <p:cNvPr id="7" name="Immagin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1171" y="1628800"/>
            <a:ext cx="2647444" cy="1728192"/>
          </a:xfrm>
          <a:prstGeom prst="rect">
            <a:avLst/>
          </a:prstGeom>
        </p:spPr>
      </p:pic>
      <p:pic>
        <p:nvPicPr>
          <p:cNvPr id="8" name="Immagine 7"/>
          <p:cNvPicPr>
            <a:picLocks noChangeAspect="1"/>
          </p:cNvPicPr>
          <p:nvPr/>
        </p:nvPicPr>
        <p:blipFill rotWithShape="1">
          <a:blip r:embed="rId6">
            <a:extLst>
              <a:ext uri="{28A0092B-C50C-407E-A947-70E740481C1C}">
                <a14:useLocalDpi xmlns:a14="http://schemas.microsoft.com/office/drawing/2010/main" val="0"/>
              </a:ext>
            </a:extLst>
          </a:blip>
          <a:srcRect l="22353" t="7530" r="21162" b="12995"/>
          <a:stretch/>
        </p:blipFill>
        <p:spPr>
          <a:xfrm>
            <a:off x="2285999" y="1844824"/>
            <a:ext cx="1781945" cy="1840574"/>
          </a:xfrm>
          <a:prstGeom prst="rect">
            <a:avLst/>
          </a:prstGeom>
        </p:spPr>
      </p:pic>
      <p:pic>
        <p:nvPicPr>
          <p:cNvPr id="9" name="Immagine 8"/>
          <p:cNvPicPr>
            <a:picLocks noChangeAspect="1"/>
          </p:cNvPicPr>
          <p:nvPr/>
        </p:nvPicPr>
        <p:blipFill rotWithShape="1">
          <a:blip r:embed="rId7">
            <a:extLst>
              <a:ext uri="{28A0092B-C50C-407E-A947-70E740481C1C}">
                <a14:useLocalDpi xmlns:a14="http://schemas.microsoft.com/office/drawing/2010/main" val="0"/>
              </a:ext>
            </a:extLst>
          </a:blip>
          <a:srcRect r="19714" b="14528"/>
          <a:stretch/>
        </p:blipFill>
        <p:spPr>
          <a:xfrm>
            <a:off x="5079484" y="3687706"/>
            <a:ext cx="2373652" cy="1872208"/>
          </a:xfrm>
          <a:prstGeom prst="rect">
            <a:avLst/>
          </a:prstGeom>
        </p:spPr>
      </p:pic>
    </p:spTree>
    <p:extLst>
      <p:ext uri="{BB962C8B-B14F-4D97-AF65-F5344CB8AC3E}">
        <p14:creationId xmlns:p14="http://schemas.microsoft.com/office/powerpoint/2010/main" val="3683427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99320" y="116632"/>
            <a:ext cx="8784975" cy="6702395"/>
          </a:xfrm>
        </p:spPr>
      </p:pic>
      <p:sp>
        <p:nvSpPr>
          <p:cNvPr id="2" name="Titolo 1"/>
          <p:cNvSpPr>
            <a:spLocks noGrp="1"/>
          </p:cNvSpPr>
          <p:nvPr>
            <p:ph type="title"/>
          </p:nvPr>
        </p:nvSpPr>
        <p:spPr>
          <a:xfrm>
            <a:off x="683568" y="908720"/>
            <a:ext cx="7848872" cy="2232248"/>
          </a:xfrm>
        </p:spPr>
        <p:txBody>
          <a:bodyPr>
            <a:normAutofit fontScale="90000"/>
          </a:bodyPr>
          <a:lstStyle/>
          <a:p>
            <a:r>
              <a:rPr lang="it-IT" sz="3600" b="1" dirty="0" smtClean="0">
                <a:solidFill>
                  <a:schemeClr val="accent1"/>
                </a:solidFill>
              </a:rPr>
              <a:t>DOCUMENTAZIONE</a:t>
            </a:r>
            <a:br>
              <a:rPr lang="it-IT" sz="3600" b="1" dirty="0" smtClean="0">
                <a:solidFill>
                  <a:schemeClr val="accent1"/>
                </a:solidFill>
              </a:rPr>
            </a:br>
            <a:r>
              <a:rPr lang="it-IT" sz="2400" dirty="0" smtClean="0"/>
              <a:t>Alla fine dell’attività ho appeso in sezione gli elaborati dei bambini cosicché potessero avere memoria delle esperienze condividendole insieme agli amici. Inoltre ho consegnato ad ogni genitore un piccolo libretto che documenta con fotografie e conversazioni il percorso vissuto dai bambini a scuola.</a:t>
            </a:r>
            <a:endParaRPr lang="it-IT" sz="2400" dirty="0"/>
          </a:p>
        </p:txBody>
      </p:sp>
      <p:pic>
        <p:nvPicPr>
          <p:cNvPr id="5" name="Immagine 4" descr="https://lh6.googleusercontent.com/Sx0L64I1U90a-HnpDVsObsML09nG_2xl9VuvM64As8KiQmIyZRyqF4SxJ-x5GE-l5zJj3b5YNfFPpi66B52U_2tyZufa_HU4hXceWyppfY-BZFnH72uhj7wc2aKN5HwpFE8R0pAbfus"/>
          <p:cNvPicPr/>
          <p:nvPr/>
        </p:nvPicPr>
        <p:blipFill rotWithShape="1">
          <a:blip r:embed="rId4" cstate="print">
            <a:extLst>
              <a:ext uri="{28A0092B-C50C-407E-A947-70E740481C1C}">
                <a14:useLocalDpi xmlns:a14="http://schemas.microsoft.com/office/drawing/2010/main" val="0"/>
              </a:ext>
            </a:extLst>
          </a:blip>
          <a:srcRect l="19345" b="14486"/>
          <a:stretch/>
        </p:blipFill>
        <p:spPr bwMode="auto">
          <a:xfrm>
            <a:off x="2123728" y="3175248"/>
            <a:ext cx="4936161" cy="2942043"/>
          </a:xfrm>
          <a:prstGeom prst="rect">
            <a:avLst/>
          </a:prstGeom>
          <a:noFill/>
          <a:ln>
            <a:noFill/>
          </a:ln>
        </p:spPr>
      </p:pic>
      <p:sp>
        <p:nvSpPr>
          <p:cNvPr id="3" name="Smile 2"/>
          <p:cNvSpPr/>
          <p:nvPr/>
        </p:nvSpPr>
        <p:spPr>
          <a:xfrm>
            <a:off x="1979712" y="3852284"/>
            <a:ext cx="1080120" cy="14401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5934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5" y="80628"/>
            <a:ext cx="8856984" cy="6642739"/>
          </a:xfrm>
        </p:spPr>
      </p:pic>
      <p:sp>
        <p:nvSpPr>
          <p:cNvPr id="2" name="Titolo 1"/>
          <p:cNvSpPr>
            <a:spLocks noGrp="1"/>
          </p:cNvSpPr>
          <p:nvPr>
            <p:ph type="title"/>
          </p:nvPr>
        </p:nvSpPr>
        <p:spPr>
          <a:xfrm>
            <a:off x="457200" y="1340768"/>
            <a:ext cx="8363272" cy="288032"/>
          </a:xfrm>
        </p:spPr>
        <p:txBody>
          <a:bodyPr>
            <a:normAutofit fontScale="90000"/>
          </a:bodyPr>
          <a:lstStyle/>
          <a:p>
            <a:r>
              <a:rPr lang="it-IT" b="1" dirty="0" smtClean="0">
                <a:solidFill>
                  <a:schemeClr val="accent1"/>
                </a:solidFill>
              </a:rPr>
              <a:t>La valutazione</a:t>
            </a:r>
            <a:br>
              <a:rPr lang="it-IT" b="1" dirty="0" smtClean="0">
                <a:solidFill>
                  <a:schemeClr val="accent1"/>
                </a:solidFill>
              </a:rPr>
            </a:br>
            <a:endParaRPr lang="it-IT" b="1" dirty="0">
              <a:solidFill>
                <a:schemeClr val="accent1"/>
              </a:solidFill>
            </a:endParaRPr>
          </a:p>
        </p:txBody>
      </p:sp>
      <p:sp>
        <p:nvSpPr>
          <p:cNvPr id="3" name="CasellaDiTesto 2"/>
          <p:cNvSpPr txBox="1"/>
          <p:nvPr/>
        </p:nvSpPr>
        <p:spPr>
          <a:xfrm>
            <a:off x="971600" y="1556792"/>
            <a:ext cx="7416824" cy="2031325"/>
          </a:xfrm>
          <a:prstGeom prst="rect">
            <a:avLst/>
          </a:prstGeom>
          <a:noFill/>
        </p:spPr>
        <p:txBody>
          <a:bodyPr wrap="square" rtlCol="0">
            <a:spAutoFit/>
          </a:bodyPr>
          <a:lstStyle/>
          <a:p>
            <a:r>
              <a:rPr lang="it-IT" dirty="0" smtClean="0"/>
              <a:t>La valutazione alla scuola dell’ infanzia risponde ad una funzione </a:t>
            </a:r>
          </a:p>
          <a:p>
            <a:r>
              <a:rPr lang="it-IT" dirty="0" smtClean="0"/>
              <a:t>di carattere formativo , in quanto :</a:t>
            </a:r>
          </a:p>
          <a:p>
            <a:r>
              <a:rPr lang="it-IT" dirty="0" smtClean="0"/>
              <a:t>«(…)riconosce, accompagna, descrive e documenta i processi di crescita ,</a:t>
            </a:r>
          </a:p>
          <a:p>
            <a:r>
              <a:rPr lang="it-IT" dirty="0" smtClean="0"/>
              <a:t>Evita di classificare e giudicare le prestazioni del bambino  perché orientata</a:t>
            </a:r>
          </a:p>
          <a:p>
            <a:r>
              <a:rPr lang="it-IT" dirty="0" smtClean="0"/>
              <a:t> ad esplorare ed incoraggiare lo sviluppo di tutte le loro potenzialità».</a:t>
            </a:r>
          </a:p>
          <a:p>
            <a:r>
              <a:rPr lang="it-IT" dirty="0" smtClean="0"/>
              <a:t>                                                                                   </a:t>
            </a:r>
          </a:p>
          <a:p>
            <a:r>
              <a:rPr lang="it-IT" dirty="0"/>
              <a:t> </a:t>
            </a:r>
            <a:r>
              <a:rPr lang="it-IT" dirty="0" smtClean="0"/>
              <a:t>                                                                                 (</a:t>
            </a:r>
            <a:r>
              <a:rPr lang="it-IT" i="1" dirty="0"/>
              <a:t>I</a:t>
            </a:r>
            <a:r>
              <a:rPr lang="it-IT" i="1" dirty="0" smtClean="0"/>
              <a:t>ndicazioni nazionali 2012</a:t>
            </a:r>
            <a:r>
              <a:rPr lang="it-IT" dirty="0" smtClean="0"/>
              <a:t>)</a:t>
            </a:r>
            <a:endParaRPr lang="it-IT" dirty="0"/>
          </a:p>
        </p:txBody>
      </p:sp>
      <p:sp>
        <p:nvSpPr>
          <p:cNvPr id="5" name="CasellaDiTesto 4"/>
          <p:cNvSpPr txBox="1"/>
          <p:nvPr/>
        </p:nvSpPr>
        <p:spPr>
          <a:xfrm>
            <a:off x="1403648" y="3717032"/>
            <a:ext cx="5832648" cy="584775"/>
          </a:xfrm>
          <a:prstGeom prst="rect">
            <a:avLst/>
          </a:prstGeom>
          <a:noFill/>
        </p:spPr>
        <p:txBody>
          <a:bodyPr wrap="square" rtlCol="0">
            <a:spAutoFit/>
          </a:bodyPr>
          <a:lstStyle/>
          <a:p>
            <a:r>
              <a:rPr lang="it-IT" sz="2800" b="1" dirty="0">
                <a:solidFill>
                  <a:schemeClr val="accent1"/>
                </a:solidFill>
              </a:rPr>
              <a:t> </a:t>
            </a:r>
            <a:r>
              <a:rPr lang="it-IT" sz="2800" b="1" dirty="0" smtClean="0">
                <a:solidFill>
                  <a:schemeClr val="accent1"/>
                </a:solidFill>
              </a:rPr>
              <a:t>                      </a:t>
            </a:r>
            <a:r>
              <a:rPr lang="it-IT" sz="3200" b="1" dirty="0" smtClean="0">
                <a:solidFill>
                  <a:schemeClr val="accent1"/>
                </a:solidFill>
              </a:rPr>
              <a:t>Perché valutare? </a:t>
            </a:r>
            <a:endParaRPr lang="it-IT" sz="3200" b="1" dirty="0">
              <a:solidFill>
                <a:schemeClr val="accent1"/>
              </a:solidFill>
            </a:endParaRPr>
          </a:p>
        </p:txBody>
      </p:sp>
      <p:sp>
        <p:nvSpPr>
          <p:cNvPr id="6" name="CasellaDiTesto 5"/>
          <p:cNvSpPr txBox="1"/>
          <p:nvPr/>
        </p:nvSpPr>
        <p:spPr>
          <a:xfrm>
            <a:off x="611560" y="4365104"/>
            <a:ext cx="8208912" cy="2308324"/>
          </a:xfrm>
          <a:prstGeom prst="rect">
            <a:avLst/>
          </a:prstGeom>
          <a:noFill/>
        </p:spPr>
        <p:txBody>
          <a:bodyPr wrap="square" rtlCol="0">
            <a:spAutoFit/>
          </a:bodyPr>
          <a:lstStyle/>
          <a:p>
            <a:r>
              <a:rPr lang="it-IT" dirty="0" smtClean="0"/>
              <a:t>Per  le insegnanti della  Scuola dell’ infanzia </a:t>
            </a:r>
            <a:r>
              <a:rPr lang="it-IT" b="1" i="1" dirty="0" smtClean="0"/>
              <a:t>valutare significa conoscere </a:t>
            </a:r>
          </a:p>
          <a:p>
            <a:r>
              <a:rPr lang="it-IT" b="1" i="1" dirty="0" smtClean="0"/>
              <a:t>i livelli raggiunti da ciascun bambino per individuare i processi da promuovere</a:t>
            </a:r>
          </a:p>
          <a:p>
            <a:r>
              <a:rPr lang="it-IT" b="1" i="1" dirty="0"/>
              <a:t>p</a:t>
            </a:r>
            <a:r>
              <a:rPr lang="it-IT" b="1" i="1" dirty="0" smtClean="0"/>
              <a:t>er favorirne maturazione e lo sviluppo.</a:t>
            </a:r>
            <a:r>
              <a:rPr lang="it-IT" dirty="0" smtClean="0"/>
              <a:t/>
            </a:r>
            <a:br>
              <a:rPr lang="it-IT" dirty="0" smtClean="0"/>
            </a:br>
            <a:r>
              <a:rPr lang="it-IT" dirty="0" smtClean="0"/>
              <a:t>La valutazione è un processo indispensabile per riflettere sul contesto e sull’azione</a:t>
            </a:r>
          </a:p>
          <a:p>
            <a:r>
              <a:rPr lang="it-IT" dirty="0"/>
              <a:t>e</a:t>
            </a:r>
            <a:r>
              <a:rPr lang="it-IT" dirty="0" smtClean="0"/>
              <a:t>ducativa, una prospettiva di continua regolazione dell’attività didattica </a:t>
            </a:r>
            <a:r>
              <a:rPr lang="it-IT" b="1" i="1" dirty="0" smtClean="0"/>
              <a:t>tenendo presenti i modi di essere , i ritmi di sviluppo e gli stili di apprendimento dei bambini. </a:t>
            </a:r>
          </a:p>
          <a:p>
            <a:endParaRPr lang="it-IT" dirty="0"/>
          </a:p>
          <a:p>
            <a:endParaRPr lang="it-IT" dirty="0"/>
          </a:p>
        </p:txBody>
      </p:sp>
    </p:spTree>
    <p:extLst>
      <p:ext uri="{BB962C8B-B14F-4D97-AF65-F5344CB8AC3E}">
        <p14:creationId xmlns:p14="http://schemas.microsoft.com/office/powerpoint/2010/main" val="344248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4548"/>
            <a:ext cx="9143999" cy="6858000"/>
          </a:xfrm>
        </p:spPr>
      </p:pic>
      <p:sp>
        <p:nvSpPr>
          <p:cNvPr id="2" name="Titolo 1"/>
          <p:cNvSpPr>
            <a:spLocks noGrp="1"/>
          </p:cNvSpPr>
          <p:nvPr>
            <p:ph type="title"/>
          </p:nvPr>
        </p:nvSpPr>
        <p:spPr>
          <a:xfrm>
            <a:off x="457200" y="764704"/>
            <a:ext cx="8229600" cy="1224136"/>
          </a:xfrm>
        </p:spPr>
        <p:txBody>
          <a:bodyPr>
            <a:normAutofit fontScale="90000"/>
          </a:bodyPr>
          <a:lstStyle/>
          <a:p>
            <a:r>
              <a:rPr lang="it-IT" b="1" dirty="0" smtClean="0">
                <a:solidFill>
                  <a:schemeClr val="accent1"/>
                </a:solidFill>
              </a:rPr>
              <a:t>Come valutare?</a:t>
            </a:r>
            <a:br>
              <a:rPr lang="it-IT" b="1" dirty="0" smtClean="0">
                <a:solidFill>
                  <a:schemeClr val="accent1"/>
                </a:solidFill>
              </a:rPr>
            </a:br>
            <a:endParaRPr lang="it-IT" b="1" dirty="0">
              <a:solidFill>
                <a:schemeClr val="accent1"/>
              </a:solidFill>
            </a:endParaRPr>
          </a:p>
        </p:txBody>
      </p:sp>
      <p:sp>
        <p:nvSpPr>
          <p:cNvPr id="3" name="CasellaDiTesto 2"/>
          <p:cNvSpPr txBox="1"/>
          <p:nvPr/>
        </p:nvSpPr>
        <p:spPr>
          <a:xfrm>
            <a:off x="971600" y="1484784"/>
            <a:ext cx="7076041" cy="923330"/>
          </a:xfrm>
          <a:prstGeom prst="rect">
            <a:avLst/>
          </a:prstGeom>
          <a:noFill/>
        </p:spPr>
        <p:txBody>
          <a:bodyPr wrap="square" rtlCol="0">
            <a:spAutoFit/>
          </a:bodyPr>
          <a:lstStyle/>
          <a:p>
            <a:r>
              <a:rPr lang="it-IT" dirty="0" smtClean="0"/>
              <a:t>La valutazione è un processo attivo , aperto e continuo; che consente agli insegnanti di ripensare e riprogettare l’azione didattica adeguandola alle reali necessità dei bambini.</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2247705462"/>
              </p:ext>
            </p:extLst>
          </p:nvPr>
        </p:nvGraphicFramePr>
        <p:xfrm>
          <a:off x="971600" y="2509603"/>
          <a:ext cx="7560840" cy="3373147"/>
        </p:xfrm>
        <a:graphic>
          <a:graphicData uri="http://schemas.openxmlformats.org/drawingml/2006/table">
            <a:tbl>
              <a:tblPr firstRow="1" bandRow="1">
                <a:tableStyleId>{5C22544A-7EE6-4342-B048-85BDC9FD1C3A}</a:tableStyleId>
              </a:tblPr>
              <a:tblGrid>
                <a:gridCol w="3726093"/>
                <a:gridCol w="3834747"/>
              </a:tblGrid>
              <a:tr h="995707">
                <a:tc>
                  <a:txBody>
                    <a:bodyPr/>
                    <a:lstStyle/>
                    <a:p>
                      <a:r>
                        <a:rPr lang="it-IT" dirty="0" smtClean="0">
                          <a:solidFill>
                            <a:srgbClr val="FF0000"/>
                          </a:solidFill>
                        </a:rPr>
                        <a:t>Valutazione iniziale</a:t>
                      </a:r>
                    </a:p>
                    <a:p>
                      <a:endParaRPr lang="it-IT" dirty="0"/>
                    </a:p>
                  </a:txBody>
                  <a:tcPr/>
                </a:tc>
                <a:tc>
                  <a:txBody>
                    <a:bodyPr/>
                    <a:lstStyle/>
                    <a:p>
                      <a:r>
                        <a:rPr lang="it-IT" sz="1600" dirty="0" smtClean="0"/>
                        <a:t>L’insegnante individua e registra competenze del bambino prima di iniziare un determinato percorso didattico.</a:t>
                      </a:r>
                      <a:endParaRPr lang="it-IT" sz="1600" dirty="0"/>
                    </a:p>
                  </a:txBody>
                  <a:tcPr/>
                </a:tc>
              </a:tr>
              <a:tr h="1303477">
                <a:tc>
                  <a:txBody>
                    <a:bodyPr/>
                    <a:lstStyle/>
                    <a:p>
                      <a:r>
                        <a:rPr lang="it-IT" b="1" dirty="0" smtClean="0">
                          <a:solidFill>
                            <a:srgbClr val="FF0000"/>
                          </a:solidFill>
                        </a:rPr>
                        <a:t>Valutazione</a:t>
                      </a:r>
                      <a:r>
                        <a:rPr lang="it-IT" b="1" baseline="0" dirty="0" smtClean="0">
                          <a:solidFill>
                            <a:srgbClr val="FF0000"/>
                          </a:solidFill>
                        </a:rPr>
                        <a:t> in itinere</a:t>
                      </a:r>
                    </a:p>
                  </a:txBody>
                  <a:tcPr/>
                </a:tc>
                <a:tc>
                  <a:txBody>
                    <a:bodyPr/>
                    <a:lstStyle/>
                    <a:p>
                      <a:r>
                        <a:rPr lang="it-IT" sz="1600" dirty="0" smtClean="0"/>
                        <a:t>Consente all’ insegnante di rilevare le competenze acquisite durante</a:t>
                      </a:r>
                      <a:r>
                        <a:rPr lang="it-IT" sz="1600" baseline="0" dirty="0" smtClean="0"/>
                        <a:t> i precisi interventi didattici , con lo scopo di riequilibrare e modificare il progetto iniziale dove sia necessario.</a:t>
                      </a:r>
                      <a:endParaRPr lang="it-IT" sz="1600" dirty="0"/>
                    </a:p>
                  </a:txBody>
                  <a:tcPr/>
                </a:tc>
              </a:tr>
              <a:tr h="1018662">
                <a:tc>
                  <a:txBody>
                    <a:bodyPr/>
                    <a:lstStyle/>
                    <a:p>
                      <a:r>
                        <a:rPr lang="it-IT" b="1" dirty="0" smtClean="0">
                          <a:solidFill>
                            <a:srgbClr val="FF0000"/>
                          </a:solidFill>
                        </a:rPr>
                        <a:t>Valutazione finale</a:t>
                      </a:r>
                      <a:endParaRPr lang="it-IT" b="1" dirty="0">
                        <a:solidFill>
                          <a:srgbClr val="FF0000"/>
                        </a:solidFill>
                      </a:endParaRPr>
                    </a:p>
                  </a:txBody>
                  <a:tcPr/>
                </a:tc>
                <a:tc>
                  <a:txBody>
                    <a:bodyPr/>
                    <a:lstStyle/>
                    <a:p>
                      <a:r>
                        <a:rPr lang="it-IT" sz="1600" dirty="0" smtClean="0"/>
                        <a:t>E’ il momento in cui si valutano gli esiti finali del percorso proposto, evidenziando i punti</a:t>
                      </a:r>
                      <a:r>
                        <a:rPr lang="it-IT" sz="1600" baseline="0" dirty="0" smtClean="0"/>
                        <a:t> di forza e/o criticità del progetto, nell’ottica di un costante miglioramento.</a:t>
                      </a:r>
                      <a:endParaRPr lang="it-IT" sz="1600" dirty="0"/>
                    </a:p>
                  </a:txBody>
                  <a:tcPr/>
                </a:tc>
              </a:tr>
            </a:tbl>
          </a:graphicData>
        </a:graphic>
      </p:graphicFrame>
    </p:spTree>
    <p:extLst>
      <p:ext uri="{BB962C8B-B14F-4D97-AF65-F5344CB8AC3E}">
        <p14:creationId xmlns:p14="http://schemas.microsoft.com/office/powerpoint/2010/main" val="3150935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9222159" cy="6858000"/>
          </a:xfrm>
        </p:spPr>
      </p:pic>
      <p:sp>
        <p:nvSpPr>
          <p:cNvPr id="2" name="Titolo 1"/>
          <p:cNvSpPr>
            <a:spLocks noGrp="1"/>
          </p:cNvSpPr>
          <p:nvPr>
            <p:ph type="title"/>
          </p:nvPr>
        </p:nvSpPr>
        <p:spPr>
          <a:xfrm>
            <a:off x="899592" y="908720"/>
            <a:ext cx="7488832" cy="648072"/>
          </a:xfrm>
        </p:spPr>
        <p:txBody>
          <a:bodyPr>
            <a:noAutofit/>
          </a:bodyPr>
          <a:lstStyle/>
          <a:p>
            <a:r>
              <a:rPr lang="it-IT" b="1" dirty="0" smtClean="0">
                <a:solidFill>
                  <a:schemeClr val="accent1"/>
                </a:solidFill>
              </a:rPr>
              <a:t>Strumenti per la valutazione</a:t>
            </a:r>
            <a:endParaRPr lang="it-IT" b="1" dirty="0">
              <a:solidFill>
                <a:schemeClr val="accent1"/>
              </a:solidFill>
            </a:endParaRPr>
          </a:p>
        </p:txBody>
      </p:sp>
      <p:sp>
        <p:nvSpPr>
          <p:cNvPr id="3" name="CasellaDiTesto 2"/>
          <p:cNvSpPr txBox="1"/>
          <p:nvPr/>
        </p:nvSpPr>
        <p:spPr>
          <a:xfrm>
            <a:off x="971600" y="1628801"/>
            <a:ext cx="7416824" cy="4524315"/>
          </a:xfrm>
          <a:prstGeom prst="rect">
            <a:avLst/>
          </a:prstGeom>
          <a:noFill/>
        </p:spPr>
        <p:txBody>
          <a:bodyPr wrap="square" rtlCol="0">
            <a:spAutoFit/>
          </a:bodyPr>
          <a:lstStyle/>
          <a:p>
            <a:pPr algn="ctr"/>
            <a:endParaRPr lang="it-IT" sz="2800" dirty="0" smtClean="0"/>
          </a:p>
          <a:p>
            <a:pPr algn="ctr"/>
            <a:r>
              <a:rPr lang="it-IT" sz="2800" dirty="0" smtClean="0"/>
              <a:t>Uno strumento fondamentale per la valutazione è </a:t>
            </a:r>
            <a:r>
              <a:rPr lang="it-IT" sz="2800" b="1" i="1" dirty="0" smtClean="0"/>
              <a:t>l’osservazione</a:t>
            </a:r>
            <a:r>
              <a:rPr lang="it-IT" sz="2800" dirty="0" smtClean="0"/>
              <a:t>, ha la funzione principale di conoscere e accompagnare il bambino in tutte le sue dimensioni di sviluppo rispettandone unicità , originalità e tempi</a:t>
            </a:r>
            <a:r>
              <a:rPr lang="it-IT" sz="2800" b="1" i="1" dirty="0" smtClean="0"/>
              <a:t>.</a:t>
            </a:r>
          </a:p>
          <a:p>
            <a:pPr algn="ctr"/>
            <a:r>
              <a:rPr lang="it-IT" sz="2800" b="1" i="1" dirty="0" smtClean="0"/>
              <a:t>Inoltre è utile per comprendere i bisogni , conoscere i livelli di sviluppo raggiunti e per riconoscere le potenzialità.   </a:t>
            </a:r>
          </a:p>
          <a:p>
            <a:endParaRPr lang="it-IT" dirty="0" smtClean="0"/>
          </a:p>
          <a:p>
            <a:pPr marL="285750" indent="-285750">
              <a:buFont typeface="Wingdings" pitchFamily="2" charset="2"/>
              <a:buChar char="ü"/>
            </a:pPr>
            <a:endParaRPr lang="it-IT" dirty="0" smtClean="0"/>
          </a:p>
        </p:txBody>
      </p:sp>
    </p:spTree>
    <p:extLst>
      <p:ext uri="{BB962C8B-B14F-4D97-AF65-F5344CB8AC3E}">
        <p14:creationId xmlns:p14="http://schemas.microsoft.com/office/powerpoint/2010/main" val="23038645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2" y="116632"/>
            <a:ext cx="8796468" cy="6597352"/>
          </a:xfrm>
        </p:spPr>
      </p:pic>
      <p:sp>
        <p:nvSpPr>
          <p:cNvPr id="2" name="Titolo 1"/>
          <p:cNvSpPr>
            <a:spLocks noGrp="1"/>
          </p:cNvSpPr>
          <p:nvPr>
            <p:ph type="title"/>
          </p:nvPr>
        </p:nvSpPr>
        <p:spPr>
          <a:xfrm>
            <a:off x="457200" y="1196752"/>
            <a:ext cx="8229600" cy="1008112"/>
          </a:xfrm>
        </p:spPr>
        <p:txBody>
          <a:bodyPr>
            <a:normAutofit fontScale="90000"/>
          </a:bodyPr>
          <a:lstStyle/>
          <a:p>
            <a:r>
              <a:rPr lang="it-IT" b="1" dirty="0" smtClean="0">
                <a:solidFill>
                  <a:schemeClr val="accent1"/>
                </a:solidFill>
              </a:rPr>
              <a:t>Griglia di valutazione</a:t>
            </a:r>
            <a:br>
              <a:rPr lang="it-IT" b="1" dirty="0" smtClean="0">
                <a:solidFill>
                  <a:schemeClr val="accent1"/>
                </a:solidFill>
              </a:rPr>
            </a:br>
            <a:r>
              <a:rPr lang="it-IT" sz="2700" dirty="0" smtClean="0"/>
              <a:t>Nome del bambino………..</a:t>
            </a:r>
            <a:r>
              <a:rPr lang="it-IT" b="1" dirty="0" smtClean="0">
                <a:solidFill>
                  <a:schemeClr val="accent1"/>
                </a:solidFill>
              </a:rPr>
              <a:t/>
            </a:r>
            <a:br>
              <a:rPr lang="it-IT" b="1" dirty="0" smtClean="0">
                <a:solidFill>
                  <a:schemeClr val="accent1"/>
                </a:solidFill>
              </a:rPr>
            </a:br>
            <a:endParaRPr lang="it-IT" b="1" dirty="0">
              <a:solidFill>
                <a:schemeClr val="accent1"/>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2481777313"/>
              </p:ext>
            </p:extLst>
          </p:nvPr>
        </p:nvGraphicFramePr>
        <p:xfrm>
          <a:off x="971600" y="2204864"/>
          <a:ext cx="7128790" cy="3750231"/>
        </p:xfrm>
        <a:graphic>
          <a:graphicData uri="http://schemas.openxmlformats.org/drawingml/2006/table">
            <a:tbl>
              <a:tblPr firstRow="1" bandRow="1">
                <a:tableStyleId>{5C22544A-7EE6-4342-B048-85BDC9FD1C3A}</a:tableStyleId>
              </a:tblPr>
              <a:tblGrid>
                <a:gridCol w="1425758"/>
                <a:gridCol w="1425758"/>
                <a:gridCol w="1425758"/>
                <a:gridCol w="1425758"/>
                <a:gridCol w="1425758"/>
              </a:tblGrid>
              <a:tr h="691277">
                <a:tc>
                  <a:txBody>
                    <a:bodyPr/>
                    <a:lstStyle/>
                    <a:p>
                      <a:r>
                        <a:rPr lang="it-IT" dirty="0" smtClean="0"/>
                        <a:t>Campi</a:t>
                      </a:r>
                      <a:r>
                        <a:rPr lang="it-IT" baseline="0" dirty="0" smtClean="0"/>
                        <a:t> di esperienza</a:t>
                      </a:r>
                      <a:endParaRPr lang="it-IT" dirty="0"/>
                    </a:p>
                  </a:txBody>
                  <a:tcPr/>
                </a:tc>
                <a:tc>
                  <a:txBody>
                    <a:bodyPr/>
                    <a:lstStyle/>
                    <a:p>
                      <a:r>
                        <a:rPr lang="it-IT" sz="1400" dirty="0" smtClean="0"/>
                        <a:t>Apprendimenti</a:t>
                      </a:r>
                      <a:endParaRPr lang="it-IT" sz="1400" dirty="0"/>
                    </a:p>
                  </a:txBody>
                  <a:tcPr/>
                </a:tc>
                <a:tc>
                  <a:txBody>
                    <a:bodyPr/>
                    <a:lstStyle/>
                    <a:p>
                      <a:pPr algn="ctr"/>
                      <a:r>
                        <a:rPr lang="it-IT" dirty="0" smtClean="0"/>
                        <a:t>si</a:t>
                      </a:r>
                      <a:endParaRPr lang="it-IT" dirty="0"/>
                    </a:p>
                  </a:txBody>
                  <a:tcPr/>
                </a:tc>
                <a:tc>
                  <a:txBody>
                    <a:bodyPr/>
                    <a:lstStyle/>
                    <a:p>
                      <a:pPr algn="ctr"/>
                      <a:r>
                        <a:rPr lang="it-IT" dirty="0" smtClean="0"/>
                        <a:t>no</a:t>
                      </a:r>
                      <a:endParaRPr lang="it-IT" dirty="0"/>
                    </a:p>
                  </a:txBody>
                  <a:tcPr/>
                </a:tc>
                <a:tc>
                  <a:txBody>
                    <a:bodyPr/>
                    <a:lstStyle/>
                    <a:p>
                      <a:pPr algn="ctr"/>
                      <a:r>
                        <a:rPr lang="it-IT" dirty="0" smtClean="0"/>
                        <a:t>In parte</a:t>
                      </a:r>
                      <a:endParaRPr lang="it-IT" dirty="0"/>
                    </a:p>
                  </a:txBody>
                  <a:tcPr/>
                </a:tc>
              </a:tr>
              <a:tr h="691277">
                <a:tc>
                  <a:txBody>
                    <a:bodyPr/>
                    <a:lstStyle/>
                    <a:p>
                      <a:r>
                        <a:rPr lang="it-IT" dirty="0" smtClean="0"/>
                        <a:t>Il sé e l’altro</a:t>
                      </a:r>
                      <a:endParaRPr lang="it-IT" dirty="0"/>
                    </a:p>
                  </a:txBody>
                  <a:tcPr/>
                </a:tc>
                <a:tc>
                  <a:txBody>
                    <a:bodyPr/>
                    <a:lstStyle/>
                    <a:p>
                      <a:r>
                        <a:rPr lang="it-IT" sz="1400" dirty="0" smtClean="0"/>
                        <a:t>Stabilisce</a:t>
                      </a:r>
                      <a:r>
                        <a:rPr lang="it-IT" sz="1400" baseline="0" dirty="0" smtClean="0"/>
                        <a:t> relazioni positive con gli adulti e i coetanei </a:t>
                      </a:r>
                      <a:endParaRPr lang="it-IT" sz="1400" dirty="0"/>
                    </a:p>
                  </a:txBody>
                  <a:tcPr/>
                </a:tc>
                <a:tc>
                  <a:txBody>
                    <a:bodyPr/>
                    <a:lstStyle/>
                    <a:p>
                      <a:endParaRPr lang="it-IT"/>
                    </a:p>
                  </a:txBody>
                  <a:tcPr/>
                </a:tc>
                <a:tc>
                  <a:txBody>
                    <a:bodyPr/>
                    <a:lstStyle/>
                    <a:p>
                      <a:endParaRPr lang="it-IT"/>
                    </a:p>
                  </a:txBody>
                  <a:tcPr/>
                </a:tc>
                <a:tc>
                  <a:txBody>
                    <a:bodyPr/>
                    <a:lstStyle/>
                    <a:p>
                      <a:endParaRPr lang="it-IT"/>
                    </a:p>
                  </a:txBody>
                  <a:tcPr/>
                </a:tc>
              </a:tr>
              <a:tr h="691277">
                <a:tc>
                  <a:txBody>
                    <a:bodyPr/>
                    <a:lstStyle/>
                    <a:p>
                      <a:endParaRPr lang="it-IT" dirty="0"/>
                    </a:p>
                  </a:txBody>
                  <a:tcPr/>
                </a:tc>
                <a:tc>
                  <a:txBody>
                    <a:bodyPr/>
                    <a:lstStyle/>
                    <a:p>
                      <a:r>
                        <a:rPr lang="it-IT" sz="1400" dirty="0" smtClean="0"/>
                        <a:t>Gioca insieme con un piccolo gruppo</a:t>
                      </a:r>
                      <a:endParaRPr lang="it-IT" sz="1400" dirty="0"/>
                    </a:p>
                  </a:txBody>
                  <a:tcPr/>
                </a:tc>
                <a:tc>
                  <a:txBody>
                    <a:bodyPr/>
                    <a:lstStyle/>
                    <a:p>
                      <a:endParaRPr lang="it-IT"/>
                    </a:p>
                  </a:txBody>
                  <a:tcPr/>
                </a:tc>
                <a:tc>
                  <a:txBody>
                    <a:bodyPr/>
                    <a:lstStyle/>
                    <a:p>
                      <a:endParaRPr lang="it-IT"/>
                    </a:p>
                  </a:txBody>
                  <a:tcPr/>
                </a:tc>
                <a:tc>
                  <a:txBody>
                    <a:bodyPr/>
                    <a:lstStyle/>
                    <a:p>
                      <a:endParaRPr lang="it-IT" dirty="0"/>
                    </a:p>
                  </a:txBody>
                  <a:tcPr/>
                </a:tc>
              </a:tr>
              <a:tr h="691277">
                <a:tc>
                  <a:txBody>
                    <a:bodyPr/>
                    <a:lstStyle/>
                    <a:p>
                      <a:endParaRPr lang="it-IT"/>
                    </a:p>
                  </a:txBody>
                  <a:tcPr/>
                </a:tc>
                <a:tc>
                  <a:txBody>
                    <a:bodyPr/>
                    <a:lstStyle/>
                    <a:p>
                      <a:r>
                        <a:rPr lang="it-IT" sz="1400" dirty="0" smtClean="0"/>
                        <a:t>Rispetta il proprio turno</a:t>
                      </a:r>
                      <a:endParaRPr lang="it-IT" sz="1400" dirty="0"/>
                    </a:p>
                  </a:txBody>
                  <a:tcPr/>
                </a:tc>
                <a:tc>
                  <a:txBody>
                    <a:bodyPr/>
                    <a:lstStyle/>
                    <a:p>
                      <a:endParaRPr lang="it-IT"/>
                    </a:p>
                  </a:txBody>
                  <a:tcPr/>
                </a:tc>
                <a:tc>
                  <a:txBody>
                    <a:bodyPr/>
                    <a:lstStyle/>
                    <a:p>
                      <a:endParaRPr lang="it-IT"/>
                    </a:p>
                  </a:txBody>
                  <a:tcPr/>
                </a:tc>
                <a:tc>
                  <a:txBody>
                    <a:bodyPr/>
                    <a:lstStyle/>
                    <a:p>
                      <a:endParaRPr lang="it-IT"/>
                    </a:p>
                  </a:txBody>
                  <a:tcPr/>
                </a:tc>
              </a:tr>
              <a:tr h="691277">
                <a:tc>
                  <a:txBody>
                    <a:bodyPr/>
                    <a:lstStyle/>
                    <a:p>
                      <a:endParaRPr lang="it-IT"/>
                    </a:p>
                  </a:txBody>
                  <a:tcPr/>
                </a:tc>
                <a:tc>
                  <a:txBody>
                    <a:bodyPr/>
                    <a:lstStyle/>
                    <a:p>
                      <a:r>
                        <a:rPr lang="it-IT" sz="1400" dirty="0" smtClean="0"/>
                        <a:t>Partecipa</a:t>
                      </a:r>
                      <a:r>
                        <a:rPr lang="it-IT" sz="1400" baseline="0" dirty="0" smtClean="0"/>
                        <a:t> </a:t>
                      </a:r>
                      <a:r>
                        <a:rPr lang="it-IT" sz="1400" dirty="0" smtClean="0"/>
                        <a:t>alle attività proposte</a:t>
                      </a:r>
                      <a:endParaRPr lang="it-IT" sz="1400" dirty="0"/>
                    </a:p>
                  </a:txBody>
                  <a:tcPr/>
                </a:tc>
                <a:tc>
                  <a:txBody>
                    <a:bodyPr/>
                    <a:lstStyle/>
                    <a:p>
                      <a:endParaRPr lang="it-IT" dirty="0"/>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val="2629708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2" y="116632"/>
            <a:ext cx="8796468" cy="6597352"/>
          </a:xfrm>
        </p:spPr>
      </p:pic>
      <p:sp>
        <p:nvSpPr>
          <p:cNvPr id="2" name="Titolo 1"/>
          <p:cNvSpPr>
            <a:spLocks noGrp="1"/>
          </p:cNvSpPr>
          <p:nvPr>
            <p:ph type="title"/>
          </p:nvPr>
        </p:nvSpPr>
        <p:spPr>
          <a:xfrm>
            <a:off x="457200" y="1196752"/>
            <a:ext cx="8229600" cy="1008112"/>
          </a:xfrm>
        </p:spPr>
        <p:txBody>
          <a:bodyPr>
            <a:normAutofit fontScale="90000"/>
          </a:bodyPr>
          <a:lstStyle/>
          <a:p>
            <a:r>
              <a:rPr lang="it-IT" b="1" dirty="0" smtClean="0">
                <a:solidFill>
                  <a:schemeClr val="accent1"/>
                </a:solidFill>
              </a:rPr>
              <a:t>Griglia di valutazione</a:t>
            </a:r>
            <a:br>
              <a:rPr lang="it-IT" b="1" dirty="0" smtClean="0">
                <a:solidFill>
                  <a:schemeClr val="accent1"/>
                </a:solidFill>
              </a:rPr>
            </a:br>
            <a:r>
              <a:rPr lang="it-IT" sz="2700" dirty="0" smtClean="0"/>
              <a:t>Nome del bambino………..</a:t>
            </a:r>
            <a:r>
              <a:rPr lang="it-IT" b="1" dirty="0" smtClean="0">
                <a:solidFill>
                  <a:schemeClr val="accent1"/>
                </a:solidFill>
              </a:rPr>
              <a:t/>
            </a:r>
            <a:br>
              <a:rPr lang="it-IT" b="1" dirty="0" smtClean="0">
                <a:solidFill>
                  <a:schemeClr val="accent1"/>
                </a:solidFill>
              </a:rPr>
            </a:br>
            <a:endParaRPr lang="it-IT" b="1" dirty="0">
              <a:solidFill>
                <a:schemeClr val="accent1"/>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978661643"/>
              </p:ext>
            </p:extLst>
          </p:nvPr>
        </p:nvGraphicFramePr>
        <p:xfrm>
          <a:off x="971600" y="2204864"/>
          <a:ext cx="7128790" cy="3516154"/>
        </p:xfrm>
        <a:graphic>
          <a:graphicData uri="http://schemas.openxmlformats.org/drawingml/2006/table">
            <a:tbl>
              <a:tblPr firstRow="1" bandRow="1">
                <a:tableStyleId>{5C22544A-7EE6-4342-B048-85BDC9FD1C3A}</a:tableStyleId>
              </a:tblPr>
              <a:tblGrid>
                <a:gridCol w="1425758"/>
                <a:gridCol w="1454562"/>
                <a:gridCol w="1396954"/>
                <a:gridCol w="1425758"/>
                <a:gridCol w="1425758"/>
              </a:tblGrid>
              <a:tr h="691277">
                <a:tc>
                  <a:txBody>
                    <a:bodyPr/>
                    <a:lstStyle/>
                    <a:p>
                      <a:r>
                        <a:rPr lang="it-IT" dirty="0" smtClean="0"/>
                        <a:t>Campi</a:t>
                      </a:r>
                      <a:r>
                        <a:rPr lang="it-IT" baseline="0" dirty="0" smtClean="0"/>
                        <a:t> di esperienza</a:t>
                      </a:r>
                      <a:endParaRPr lang="it-IT" dirty="0"/>
                    </a:p>
                  </a:txBody>
                  <a:tcPr/>
                </a:tc>
                <a:tc>
                  <a:txBody>
                    <a:bodyPr/>
                    <a:lstStyle/>
                    <a:p>
                      <a:r>
                        <a:rPr lang="it-IT" sz="1400" dirty="0" smtClean="0"/>
                        <a:t>Apprendimenti</a:t>
                      </a:r>
                      <a:endParaRPr lang="it-IT" sz="1400" dirty="0"/>
                    </a:p>
                  </a:txBody>
                  <a:tcPr/>
                </a:tc>
                <a:tc>
                  <a:txBody>
                    <a:bodyPr/>
                    <a:lstStyle/>
                    <a:p>
                      <a:pPr algn="ctr"/>
                      <a:r>
                        <a:rPr lang="it-IT" dirty="0" smtClean="0"/>
                        <a:t>si</a:t>
                      </a:r>
                      <a:endParaRPr lang="it-IT" dirty="0"/>
                    </a:p>
                  </a:txBody>
                  <a:tcPr/>
                </a:tc>
                <a:tc>
                  <a:txBody>
                    <a:bodyPr/>
                    <a:lstStyle/>
                    <a:p>
                      <a:pPr algn="ctr"/>
                      <a:r>
                        <a:rPr lang="it-IT" dirty="0" smtClean="0"/>
                        <a:t>no</a:t>
                      </a:r>
                      <a:endParaRPr lang="it-IT" dirty="0"/>
                    </a:p>
                  </a:txBody>
                  <a:tcPr/>
                </a:tc>
                <a:tc>
                  <a:txBody>
                    <a:bodyPr/>
                    <a:lstStyle/>
                    <a:p>
                      <a:pPr algn="ctr"/>
                      <a:r>
                        <a:rPr lang="it-IT" dirty="0" smtClean="0"/>
                        <a:t>In parte</a:t>
                      </a:r>
                      <a:endParaRPr lang="it-IT" dirty="0"/>
                    </a:p>
                  </a:txBody>
                  <a:tcPr/>
                </a:tc>
              </a:tr>
              <a:tr h="691277">
                <a:tc>
                  <a:txBody>
                    <a:bodyPr/>
                    <a:lstStyle/>
                    <a:p>
                      <a:r>
                        <a:rPr lang="it-IT" dirty="0" smtClean="0"/>
                        <a:t>Il</a:t>
                      </a:r>
                      <a:r>
                        <a:rPr lang="it-IT" baseline="0" dirty="0" smtClean="0"/>
                        <a:t> corpo e il movimento</a:t>
                      </a:r>
                      <a:endParaRPr lang="it-IT" dirty="0"/>
                    </a:p>
                  </a:txBody>
                  <a:tcPr/>
                </a:tc>
                <a:tc>
                  <a:txBody>
                    <a:bodyPr/>
                    <a:lstStyle/>
                    <a:p>
                      <a:r>
                        <a:rPr lang="it-IT" sz="1600" dirty="0" smtClean="0"/>
                        <a:t>Sviluppa la percezione sensoriale</a:t>
                      </a:r>
                      <a:endParaRPr lang="it-IT" sz="1600" dirty="0"/>
                    </a:p>
                  </a:txBody>
                  <a:tcPr/>
                </a:tc>
                <a:tc>
                  <a:txBody>
                    <a:bodyPr/>
                    <a:lstStyle/>
                    <a:p>
                      <a:endParaRPr lang="it-IT"/>
                    </a:p>
                  </a:txBody>
                  <a:tcPr/>
                </a:tc>
                <a:tc>
                  <a:txBody>
                    <a:bodyPr/>
                    <a:lstStyle/>
                    <a:p>
                      <a:endParaRPr lang="it-IT"/>
                    </a:p>
                  </a:txBody>
                  <a:tcPr/>
                </a:tc>
                <a:tc>
                  <a:txBody>
                    <a:bodyPr/>
                    <a:lstStyle/>
                    <a:p>
                      <a:endParaRPr lang="it-IT"/>
                    </a:p>
                  </a:txBody>
                  <a:tcPr/>
                </a:tc>
              </a:tr>
              <a:tr h="691277">
                <a:tc>
                  <a:txBody>
                    <a:bodyPr/>
                    <a:lstStyle/>
                    <a:p>
                      <a:endParaRPr lang="it-IT" dirty="0"/>
                    </a:p>
                  </a:txBody>
                  <a:tcPr/>
                </a:tc>
                <a:tc>
                  <a:txBody>
                    <a:bodyPr/>
                    <a:lstStyle/>
                    <a:p>
                      <a:r>
                        <a:rPr lang="it-IT" sz="1600" dirty="0" smtClean="0"/>
                        <a:t>Esercita, attraverso la manipolazione, la motricità fine</a:t>
                      </a:r>
                      <a:endParaRPr lang="it-IT" sz="1600" dirty="0"/>
                    </a:p>
                  </a:txBody>
                  <a:tcPr/>
                </a:tc>
                <a:tc>
                  <a:txBody>
                    <a:bodyPr/>
                    <a:lstStyle/>
                    <a:p>
                      <a:endParaRPr lang="it-IT"/>
                    </a:p>
                  </a:txBody>
                  <a:tcPr/>
                </a:tc>
                <a:tc>
                  <a:txBody>
                    <a:bodyPr/>
                    <a:lstStyle/>
                    <a:p>
                      <a:endParaRPr lang="it-IT"/>
                    </a:p>
                  </a:txBody>
                  <a:tcPr/>
                </a:tc>
                <a:tc>
                  <a:txBody>
                    <a:bodyPr/>
                    <a:lstStyle/>
                    <a:p>
                      <a:endParaRPr lang="it-IT" dirty="0"/>
                    </a:p>
                  </a:txBody>
                  <a:tcPr/>
                </a:tc>
              </a:tr>
              <a:tr h="691277">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val="725989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2" y="116632"/>
            <a:ext cx="8796468" cy="6597352"/>
          </a:xfrm>
        </p:spPr>
      </p:pic>
      <p:sp>
        <p:nvSpPr>
          <p:cNvPr id="2" name="Titolo 1"/>
          <p:cNvSpPr>
            <a:spLocks noGrp="1"/>
          </p:cNvSpPr>
          <p:nvPr>
            <p:ph type="title"/>
          </p:nvPr>
        </p:nvSpPr>
        <p:spPr>
          <a:xfrm>
            <a:off x="457200" y="1196752"/>
            <a:ext cx="8229600" cy="1008112"/>
          </a:xfrm>
        </p:spPr>
        <p:txBody>
          <a:bodyPr>
            <a:normAutofit fontScale="90000"/>
          </a:bodyPr>
          <a:lstStyle/>
          <a:p>
            <a:r>
              <a:rPr lang="it-IT" b="1" dirty="0" smtClean="0">
                <a:solidFill>
                  <a:schemeClr val="accent1"/>
                </a:solidFill>
              </a:rPr>
              <a:t>Griglia di valutazione</a:t>
            </a:r>
            <a:br>
              <a:rPr lang="it-IT" b="1" dirty="0" smtClean="0">
                <a:solidFill>
                  <a:schemeClr val="accent1"/>
                </a:solidFill>
              </a:rPr>
            </a:br>
            <a:r>
              <a:rPr lang="it-IT" sz="2700" dirty="0" smtClean="0"/>
              <a:t>Nome del bambino………..</a:t>
            </a:r>
            <a:r>
              <a:rPr lang="it-IT" b="1" dirty="0" smtClean="0">
                <a:solidFill>
                  <a:schemeClr val="accent1"/>
                </a:solidFill>
              </a:rPr>
              <a:t/>
            </a:r>
            <a:br>
              <a:rPr lang="it-IT" b="1" dirty="0" smtClean="0">
                <a:solidFill>
                  <a:schemeClr val="accent1"/>
                </a:solidFill>
              </a:rPr>
            </a:br>
            <a:endParaRPr lang="it-IT" b="1" dirty="0">
              <a:solidFill>
                <a:schemeClr val="accent1"/>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501165193"/>
              </p:ext>
            </p:extLst>
          </p:nvPr>
        </p:nvGraphicFramePr>
        <p:xfrm>
          <a:off x="971600" y="2204864"/>
          <a:ext cx="7128790" cy="3363754"/>
        </p:xfrm>
        <a:graphic>
          <a:graphicData uri="http://schemas.openxmlformats.org/drawingml/2006/table">
            <a:tbl>
              <a:tblPr firstRow="1" bandRow="1">
                <a:tableStyleId>{5C22544A-7EE6-4342-B048-85BDC9FD1C3A}</a:tableStyleId>
              </a:tblPr>
              <a:tblGrid>
                <a:gridCol w="1425758"/>
                <a:gridCol w="1454562"/>
                <a:gridCol w="1396954"/>
                <a:gridCol w="1425758"/>
                <a:gridCol w="1425758"/>
              </a:tblGrid>
              <a:tr h="691277">
                <a:tc>
                  <a:txBody>
                    <a:bodyPr/>
                    <a:lstStyle/>
                    <a:p>
                      <a:r>
                        <a:rPr lang="it-IT" dirty="0" smtClean="0"/>
                        <a:t>Campi</a:t>
                      </a:r>
                      <a:r>
                        <a:rPr lang="it-IT" baseline="0" dirty="0" smtClean="0"/>
                        <a:t> di esperienza</a:t>
                      </a:r>
                      <a:endParaRPr lang="it-IT" dirty="0"/>
                    </a:p>
                  </a:txBody>
                  <a:tcPr/>
                </a:tc>
                <a:tc>
                  <a:txBody>
                    <a:bodyPr/>
                    <a:lstStyle/>
                    <a:p>
                      <a:r>
                        <a:rPr lang="it-IT" sz="1400" dirty="0" smtClean="0"/>
                        <a:t>Apprendimenti</a:t>
                      </a:r>
                      <a:endParaRPr lang="it-IT" sz="1400" dirty="0"/>
                    </a:p>
                  </a:txBody>
                  <a:tcPr/>
                </a:tc>
                <a:tc>
                  <a:txBody>
                    <a:bodyPr/>
                    <a:lstStyle/>
                    <a:p>
                      <a:pPr algn="ctr"/>
                      <a:r>
                        <a:rPr lang="it-IT" dirty="0" smtClean="0"/>
                        <a:t>si</a:t>
                      </a:r>
                      <a:endParaRPr lang="it-IT" dirty="0"/>
                    </a:p>
                  </a:txBody>
                  <a:tcPr/>
                </a:tc>
                <a:tc>
                  <a:txBody>
                    <a:bodyPr/>
                    <a:lstStyle/>
                    <a:p>
                      <a:pPr algn="ctr"/>
                      <a:r>
                        <a:rPr lang="it-IT" dirty="0" smtClean="0"/>
                        <a:t>no</a:t>
                      </a:r>
                      <a:endParaRPr lang="it-IT" dirty="0"/>
                    </a:p>
                  </a:txBody>
                  <a:tcPr/>
                </a:tc>
                <a:tc>
                  <a:txBody>
                    <a:bodyPr/>
                    <a:lstStyle/>
                    <a:p>
                      <a:pPr algn="ctr"/>
                      <a:r>
                        <a:rPr lang="it-IT" dirty="0" smtClean="0"/>
                        <a:t>In parte</a:t>
                      </a:r>
                      <a:endParaRPr lang="it-IT" dirty="0"/>
                    </a:p>
                  </a:txBody>
                  <a:tcPr/>
                </a:tc>
              </a:tr>
              <a:tr h="691277">
                <a:tc>
                  <a:txBody>
                    <a:bodyPr/>
                    <a:lstStyle/>
                    <a:p>
                      <a:r>
                        <a:rPr lang="it-IT" dirty="0" smtClean="0"/>
                        <a:t>Immagini,</a:t>
                      </a:r>
                      <a:r>
                        <a:rPr lang="it-IT" baseline="0" dirty="0" smtClean="0"/>
                        <a:t> suoni e colori</a:t>
                      </a:r>
                      <a:endParaRPr lang="it-IT" dirty="0"/>
                    </a:p>
                  </a:txBody>
                  <a:tcPr/>
                </a:tc>
                <a:tc>
                  <a:txBody>
                    <a:bodyPr/>
                    <a:lstStyle/>
                    <a:p>
                      <a:r>
                        <a:rPr lang="it-IT" sz="1600" dirty="0" smtClean="0"/>
                        <a:t>Manipola</a:t>
                      </a:r>
                      <a:r>
                        <a:rPr lang="it-IT" sz="1600" baseline="0" dirty="0" smtClean="0"/>
                        <a:t> </a:t>
                      </a:r>
                      <a:r>
                        <a:rPr lang="it-IT" sz="1600" dirty="0" smtClean="0"/>
                        <a:t>materiali diversi</a:t>
                      </a:r>
                      <a:endParaRPr lang="it-IT" sz="1600" dirty="0"/>
                    </a:p>
                  </a:txBody>
                  <a:tcPr/>
                </a:tc>
                <a:tc>
                  <a:txBody>
                    <a:bodyPr/>
                    <a:lstStyle/>
                    <a:p>
                      <a:endParaRPr lang="it-IT"/>
                    </a:p>
                  </a:txBody>
                  <a:tcPr/>
                </a:tc>
                <a:tc>
                  <a:txBody>
                    <a:bodyPr/>
                    <a:lstStyle/>
                    <a:p>
                      <a:endParaRPr lang="it-IT"/>
                    </a:p>
                  </a:txBody>
                  <a:tcPr/>
                </a:tc>
                <a:tc>
                  <a:txBody>
                    <a:bodyPr/>
                    <a:lstStyle/>
                    <a:p>
                      <a:endParaRPr lang="it-IT"/>
                    </a:p>
                  </a:txBody>
                  <a:tcPr/>
                </a:tc>
              </a:tr>
              <a:tr h="691277">
                <a:tc>
                  <a:txBody>
                    <a:bodyPr/>
                    <a:lstStyle/>
                    <a:p>
                      <a:endParaRPr lang="it-IT" dirty="0"/>
                    </a:p>
                  </a:txBody>
                  <a:tcPr/>
                </a:tc>
                <a:tc>
                  <a:txBody>
                    <a:bodyPr/>
                    <a:lstStyle/>
                    <a:p>
                      <a:r>
                        <a:rPr lang="it-IT" sz="1600" dirty="0" smtClean="0"/>
                        <a:t>Sperimenta</a:t>
                      </a:r>
                      <a:r>
                        <a:rPr lang="it-IT" sz="1600" baseline="0" dirty="0" smtClean="0"/>
                        <a:t> </a:t>
                      </a:r>
                      <a:r>
                        <a:rPr lang="it-IT" sz="1600" dirty="0" smtClean="0"/>
                        <a:t>tecniche espressive in modo libero</a:t>
                      </a:r>
                      <a:endParaRPr lang="it-IT" sz="1600" dirty="0"/>
                    </a:p>
                  </a:txBody>
                  <a:tcPr/>
                </a:tc>
                <a:tc>
                  <a:txBody>
                    <a:bodyPr/>
                    <a:lstStyle/>
                    <a:p>
                      <a:endParaRPr lang="it-IT"/>
                    </a:p>
                  </a:txBody>
                  <a:tcPr/>
                </a:tc>
                <a:tc>
                  <a:txBody>
                    <a:bodyPr/>
                    <a:lstStyle/>
                    <a:p>
                      <a:endParaRPr lang="it-IT"/>
                    </a:p>
                  </a:txBody>
                  <a:tcPr/>
                </a:tc>
                <a:tc>
                  <a:txBody>
                    <a:bodyPr/>
                    <a:lstStyle/>
                    <a:p>
                      <a:endParaRPr lang="it-IT" dirty="0"/>
                    </a:p>
                  </a:txBody>
                  <a:tcPr/>
                </a:tc>
              </a:tr>
              <a:tr h="691277">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val="24919518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2" y="116632"/>
            <a:ext cx="8796468" cy="6597352"/>
          </a:xfrm>
        </p:spPr>
      </p:pic>
      <p:sp>
        <p:nvSpPr>
          <p:cNvPr id="2" name="Titolo 1"/>
          <p:cNvSpPr>
            <a:spLocks noGrp="1"/>
          </p:cNvSpPr>
          <p:nvPr>
            <p:ph type="title"/>
          </p:nvPr>
        </p:nvSpPr>
        <p:spPr>
          <a:xfrm>
            <a:off x="457200" y="1196752"/>
            <a:ext cx="8229600" cy="1008112"/>
          </a:xfrm>
        </p:spPr>
        <p:txBody>
          <a:bodyPr>
            <a:normAutofit fontScale="90000"/>
          </a:bodyPr>
          <a:lstStyle/>
          <a:p>
            <a:r>
              <a:rPr lang="it-IT" b="1" dirty="0" smtClean="0">
                <a:solidFill>
                  <a:schemeClr val="accent1"/>
                </a:solidFill>
              </a:rPr>
              <a:t>Griglia di valutazione</a:t>
            </a:r>
            <a:br>
              <a:rPr lang="it-IT" b="1" dirty="0" smtClean="0">
                <a:solidFill>
                  <a:schemeClr val="accent1"/>
                </a:solidFill>
              </a:rPr>
            </a:br>
            <a:r>
              <a:rPr lang="it-IT" sz="2700" dirty="0" smtClean="0"/>
              <a:t>Nome del bambino………..</a:t>
            </a:r>
            <a:r>
              <a:rPr lang="it-IT" b="1" dirty="0" smtClean="0">
                <a:solidFill>
                  <a:schemeClr val="accent1"/>
                </a:solidFill>
              </a:rPr>
              <a:t/>
            </a:r>
            <a:br>
              <a:rPr lang="it-IT" b="1" dirty="0" smtClean="0">
                <a:solidFill>
                  <a:schemeClr val="accent1"/>
                </a:solidFill>
              </a:rPr>
            </a:br>
            <a:endParaRPr lang="it-IT" b="1" dirty="0">
              <a:solidFill>
                <a:schemeClr val="accent1"/>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2186507667"/>
              </p:ext>
            </p:extLst>
          </p:nvPr>
        </p:nvGraphicFramePr>
        <p:xfrm>
          <a:off x="971600" y="2204864"/>
          <a:ext cx="7128790" cy="3983117"/>
        </p:xfrm>
        <a:graphic>
          <a:graphicData uri="http://schemas.openxmlformats.org/drawingml/2006/table">
            <a:tbl>
              <a:tblPr firstRow="1" bandRow="1">
                <a:tableStyleId>{5C22544A-7EE6-4342-B048-85BDC9FD1C3A}</a:tableStyleId>
              </a:tblPr>
              <a:tblGrid>
                <a:gridCol w="1425758"/>
                <a:gridCol w="1454562"/>
                <a:gridCol w="1396954"/>
                <a:gridCol w="1425758"/>
                <a:gridCol w="1425758"/>
              </a:tblGrid>
              <a:tr h="691277">
                <a:tc>
                  <a:txBody>
                    <a:bodyPr/>
                    <a:lstStyle/>
                    <a:p>
                      <a:r>
                        <a:rPr lang="it-IT" dirty="0" smtClean="0"/>
                        <a:t>Campi</a:t>
                      </a:r>
                      <a:r>
                        <a:rPr lang="it-IT" baseline="0" dirty="0" smtClean="0"/>
                        <a:t> di esperienza</a:t>
                      </a:r>
                      <a:endParaRPr lang="it-IT" dirty="0"/>
                    </a:p>
                  </a:txBody>
                  <a:tcPr/>
                </a:tc>
                <a:tc>
                  <a:txBody>
                    <a:bodyPr/>
                    <a:lstStyle/>
                    <a:p>
                      <a:r>
                        <a:rPr lang="it-IT" sz="1400" dirty="0" smtClean="0"/>
                        <a:t>Apprendimenti</a:t>
                      </a:r>
                      <a:endParaRPr lang="it-IT" sz="1400" dirty="0"/>
                    </a:p>
                  </a:txBody>
                  <a:tcPr/>
                </a:tc>
                <a:tc>
                  <a:txBody>
                    <a:bodyPr/>
                    <a:lstStyle/>
                    <a:p>
                      <a:pPr algn="ctr"/>
                      <a:r>
                        <a:rPr lang="it-IT" dirty="0" smtClean="0"/>
                        <a:t>si</a:t>
                      </a:r>
                      <a:endParaRPr lang="it-IT" dirty="0"/>
                    </a:p>
                  </a:txBody>
                  <a:tcPr/>
                </a:tc>
                <a:tc>
                  <a:txBody>
                    <a:bodyPr/>
                    <a:lstStyle/>
                    <a:p>
                      <a:pPr algn="ctr"/>
                      <a:r>
                        <a:rPr lang="it-IT" dirty="0" smtClean="0"/>
                        <a:t>no</a:t>
                      </a:r>
                      <a:endParaRPr lang="it-IT" dirty="0"/>
                    </a:p>
                  </a:txBody>
                  <a:tcPr/>
                </a:tc>
                <a:tc>
                  <a:txBody>
                    <a:bodyPr/>
                    <a:lstStyle/>
                    <a:p>
                      <a:pPr algn="ctr"/>
                      <a:r>
                        <a:rPr lang="it-IT" dirty="0" smtClean="0"/>
                        <a:t>In parte</a:t>
                      </a:r>
                      <a:endParaRPr lang="it-IT" dirty="0"/>
                    </a:p>
                  </a:txBody>
                  <a:tcPr/>
                </a:tc>
              </a:tr>
              <a:tr h="691277">
                <a:tc>
                  <a:txBody>
                    <a:bodyPr/>
                    <a:lstStyle/>
                    <a:p>
                      <a:r>
                        <a:rPr lang="it-IT" dirty="0" smtClean="0"/>
                        <a:t>In discorsi e le parole</a:t>
                      </a:r>
                      <a:endParaRPr lang="it-IT" dirty="0"/>
                    </a:p>
                  </a:txBody>
                  <a:tcPr/>
                </a:tc>
                <a:tc>
                  <a:txBody>
                    <a:bodyPr/>
                    <a:lstStyle/>
                    <a:p>
                      <a:r>
                        <a:rPr lang="it-IT" dirty="0" smtClean="0"/>
                        <a:t>Usa il linguaggio per interagire e comunicare</a:t>
                      </a:r>
                      <a:endParaRPr lang="it-IT" dirty="0"/>
                    </a:p>
                  </a:txBody>
                  <a:tcPr/>
                </a:tc>
                <a:tc>
                  <a:txBody>
                    <a:bodyPr/>
                    <a:lstStyle/>
                    <a:p>
                      <a:endParaRPr lang="it-IT"/>
                    </a:p>
                  </a:txBody>
                  <a:tcPr/>
                </a:tc>
                <a:tc>
                  <a:txBody>
                    <a:bodyPr/>
                    <a:lstStyle/>
                    <a:p>
                      <a:endParaRPr lang="it-IT"/>
                    </a:p>
                  </a:txBody>
                  <a:tcPr/>
                </a:tc>
                <a:tc>
                  <a:txBody>
                    <a:bodyPr/>
                    <a:lstStyle/>
                    <a:p>
                      <a:endParaRPr lang="it-IT"/>
                    </a:p>
                  </a:txBody>
                  <a:tcPr/>
                </a:tc>
              </a:tr>
              <a:tr h="691277">
                <a:tc>
                  <a:txBody>
                    <a:bodyPr/>
                    <a:lstStyle/>
                    <a:p>
                      <a:endParaRPr lang="it-IT"/>
                    </a:p>
                  </a:txBody>
                  <a:tcPr/>
                </a:tc>
                <a:tc>
                  <a:txBody>
                    <a:bodyPr/>
                    <a:lstStyle/>
                    <a:p>
                      <a:r>
                        <a:rPr lang="it-IT" dirty="0" smtClean="0"/>
                        <a:t>Comprende semplici</a:t>
                      </a:r>
                      <a:r>
                        <a:rPr lang="it-IT" baseline="0" dirty="0" smtClean="0"/>
                        <a:t> consegne</a:t>
                      </a:r>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tr>
              <a:tr h="691277">
                <a:tc>
                  <a:txBody>
                    <a:bodyPr/>
                    <a:lstStyle/>
                    <a:p>
                      <a:endParaRPr lang="it-IT"/>
                    </a:p>
                  </a:txBody>
                  <a:tcPr/>
                </a:tc>
                <a:tc>
                  <a:txBody>
                    <a:bodyPr/>
                    <a:lstStyle/>
                    <a:p>
                      <a:r>
                        <a:rPr lang="it-IT" dirty="0" smtClean="0"/>
                        <a:t>Esprime verbalmente le proprie esperienze </a:t>
                      </a:r>
                      <a:endParaRPr lang="it-IT" dirty="0"/>
                    </a:p>
                  </a:txBody>
                  <a:tcPr/>
                </a:tc>
                <a:tc>
                  <a:txBody>
                    <a:bodyPr/>
                    <a:lstStyle/>
                    <a:p>
                      <a:endParaRPr lang="it-IT"/>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val="2491951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2" y="116632"/>
            <a:ext cx="8796468" cy="6597352"/>
          </a:xfrm>
        </p:spPr>
      </p:pic>
      <p:sp>
        <p:nvSpPr>
          <p:cNvPr id="2" name="Titolo 1"/>
          <p:cNvSpPr>
            <a:spLocks noGrp="1"/>
          </p:cNvSpPr>
          <p:nvPr>
            <p:ph type="title"/>
          </p:nvPr>
        </p:nvSpPr>
        <p:spPr>
          <a:xfrm>
            <a:off x="457200" y="1124744"/>
            <a:ext cx="8229600" cy="1080120"/>
          </a:xfrm>
        </p:spPr>
        <p:txBody>
          <a:bodyPr>
            <a:normAutofit fontScale="90000"/>
          </a:bodyPr>
          <a:lstStyle/>
          <a:p>
            <a:r>
              <a:rPr lang="it-IT" b="1" dirty="0" smtClean="0">
                <a:solidFill>
                  <a:schemeClr val="accent1"/>
                </a:solidFill>
              </a:rPr>
              <a:t>Griglia di valutazione</a:t>
            </a:r>
            <a:br>
              <a:rPr lang="it-IT" b="1" dirty="0" smtClean="0">
                <a:solidFill>
                  <a:schemeClr val="accent1"/>
                </a:solidFill>
              </a:rPr>
            </a:br>
            <a:r>
              <a:rPr lang="it-IT" sz="2700" dirty="0" smtClean="0"/>
              <a:t>Nome del bambino………..</a:t>
            </a:r>
            <a:r>
              <a:rPr lang="it-IT" b="1" dirty="0" smtClean="0">
                <a:solidFill>
                  <a:schemeClr val="accent1"/>
                </a:solidFill>
              </a:rPr>
              <a:t/>
            </a:r>
            <a:br>
              <a:rPr lang="it-IT" b="1" dirty="0" smtClean="0">
                <a:solidFill>
                  <a:schemeClr val="accent1"/>
                </a:solidFill>
              </a:rPr>
            </a:br>
            <a:endParaRPr lang="it-IT" b="1" dirty="0">
              <a:solidFill>
                <a:schemeClr val="accent1"/>
              </a:solidFill>
            </a:endParaRPr>
          </a:p>
        </p:txBody>
      </p:sp>
      <p:graphicFrame>
        <p:nvGraphicFramePr>
          <p:cNvPr id="7" name="Tabella 6"/>
          <p:cNvGraphicFramePr>
            <a:graphicFrameLocks noGrp="1"/>
          </p:cNvGraphicFramePr>
          <p:nvPr>
            <p:extLst>
              <p:ext uri="{D42A27DB-BD31-4B8C-83A1-F6EECF244321}">
                <p14:modId xmlns:p14="http://schemas.microsoft.com/office/powerpoint/2010/main" val="2069603593"/>
              </p:ext>
            </p:extLst>
          </p:nvPr>
        </p:nvGraphicFramePr>
        <p:xfrm>
          <a:off x="971600" y="2204864"/>
          <a:ext cx="7128790" cy="3363754"/>
        </p:xfrm>
        <a:graphic>
          <a:graphicData uri="http://schemas.openxmlformats.org/drawingml/2006/table">
            <a:tbl>
              <a:tblPr firstRow="1" bandRow="1">
                <a:tableStyleId>{5C22544A-7EE6-4342-B048-85BDC9FD1C3A}</a:tableStyleId>
              </a:tblPr>
              <a:tblGrid>
                <a:gridCol w="1425758"/>
                <a:gridCol w="1454562"/>
                <a:gridCol w="1396954"/>
                <a:gridCol w="1425758"/>
                <a:gridCol w="1425758"/>
              </a:tblGrid>
              <a:tr h="691277">
                <a:tc>
                  <a:txBody>
                    <a:bodyPr/>
                    <a:lstStyle/>
                    <a:p>
                      <a:r>
                        <a:rPr lang="it-IT" dirty="0" smtClean="0"/>
                        <a:t>Campi</a:t>
                      </a:r>
                      <a:r>
                        <a:rPr lang="it-IT" baseline="0" dirty="0" smtClean="0"/>
                        <a:t> di esperienza</a:t>
                      </a:r>
                      <a:endParaRPr lang="it-IT" dirty="0"/>
                    </a:p>
                  </a:txBody>
                  <a:tcPr/>
                </a:tc>
                <a:tc>
                  <a:txBody>
                    <a:bodyPr/>
                    <a:lstStyle/>
                    <a:p>
                      <a:r>
                        <a:rPr lang="it-IT" sz="1400" dirty="0" smtClean="0"/>
                        <a:t>Apprendimenti</a:t>
                      </a:r>
                      <a:endParaRPr lang="it-IT" sz="1400" dirty="0"/>
                    </a:p>
                  </a:txBody>
                  <a:tcPr/>
                </a:tc>
                <a:tc>
                  <a:txBody>
                    <a:bodyPr/>
                    <a:lstStyle/>
                    <a:p>
                      <a:pPr algn="ctr"/>
                      <a:r>
                        <a:rPr lang="it-IT" dirty="0" smtClean="0"/>
                        <a:t>si</a:t>
                      </a:r>
                      <a:endParaRPr lang="it-IT" dirty="0"/>
                    </a:p>
                  </a:txBody>
                  <a:tcPr/>
                </a:tc>
                <a:tc>
                  <a:txBody>
                    <a:bodyPr/>
                    <a:lstStyle/>
                    <a:p>
                      <a:pPr algn="ctr"/>
                      <a:r>
                        <a:rPr lang="it-IT" dirty="0" smtClean="0"/>
                        <a:t>no</a:t>
                      </a:r>
                      <a:endParaRPr lang="it-IT" dirty="0"/>
                    </a:p>
                  </a:txBody>
                  <a:tcPr/>
                </a:tc>
                <a:tc>
                  <a:txBody>
                    <a:bodyPr/>
                    <a:lstStyle/>
                    <a:p>
                      <a:pPr algn="ctr"/>
                      <a:r>
                        <a:rPr lang="it-IT" dirty="0" smtClean="0"/>
                        <a:t>In parte</a:t>
                      </a:r>
                      <a:endParaRPr lang="it-IT" dirty="0"/>
                    </a:p>
                  </a:txBody>
                  <a:tcPr/>
                </a:tc>
              </a:tr>
              <a:tr h="691277">
                <a:tc>
                  <a:txBody>
                    <a:bodyPr/>
                    <a:lstStyle/>
                    <a:p>
                      <a:r>
                        <a:rPr lang="it-IT" dirty="0" smtClean="0"/>
                        <a:t>La conoscenza del mondo</a:t>
                      </a:r>
                      <a:endParaRPr lang="it-IT" dirty="0"/>
                    </a:p>
                  </a:txBody>
                  <a:tcPr/>
                </a:tc>
                <a:tc>
                  <a:txBody>
                    <a:bodyPr/>
                    <a:lstStyle/>
                    <a:p>
                      <a:r>
                        <a:rPr lang="it-IT" sz="1600" dirty="0" smtClean="0"/>
                        <a:t>Compie osservazioni sull’ambiente</a:t>
                      </a:r>
                      <a:endParaRPr lang="it-IT" sz="1600" dirty="0"/>
                    </a:p>
                  </a:txBody>
                  <a:tcPr/>
                </a:tc>
                <a:tc>
                  <a:txBody>
                    <a:bodyPr/>
                    <a:lstStyle/>
                    <a:p>
                      <a:endParaRPr lang="it-IT"/>
                    </a:p>
                  </a:txBody>
                  <a:tcPr/>
                </a:tc>
                <a:tc>
                  <a:txBody>
                    <a:bodyPr/>
                    <a:lstStyle/>
                    <a:p>
                      <a:endParaRPr lang="it-IT"/>
                    </a:p>
                  </a:txBody>
                  <a:tcPr/>
                </a:tc>
                <a:tc>
                  <a:txBody>
                    <a:bodyPr/>
                    <a:lstStyle/>
                    <a:p>
                      <a:endParaRPr lang="it-IT"/>
                    </a:p>
                  </a:txBody>
                  <a:tcPr/>
                </a:tc>
              </a:tr>
              <a:tr h="691277">
                <a:tc>
                  <a:txBody>
                    <a:bodyPr/>
                    <a:lstStyle/>
                    <a:p>
                      <a:endParaRPr lang="it-IT"/>
                    </a:p>
                  </a:txBody>
                  <a:tcPr/>
                </a:tc>
                <a:tc>
                  <a:txBody>
                    <a:bodyPr/>
                    <a:lstStyle/>
                    <a:p>
                      <a:r>
                        <a:rPr lang="it-IT" sz="1600" dirty="0" smtClean="0"/>
                        <a:t>Utilizza i concetti topologici e spaziali</a:t>
                      </a:r>
                      <a:endParaRPr lang="it-IT" sz="1600" dirty="0"/>
                    </a:p>
                  </a:txBody>
                  <a:tcPr/>
                </a:tc>
                <a:tc>
                  <a:txBody>
                    <a:bodyPr/>
                    <a:lstStyle/>
                    <a:p>
                      <a:endParaRPr lang="it-IT"/>
                    </a:p>
                  </a:txBody>
                  <a:tcPr/>
                </a:tc>
                <a:tc>
                  <a:txBody>
                    <a:bodyPr/>
                    <a:lstStyle/>
                    <a:p>
                      <a:endParaRPr lang="it-IT"/>
                    </a:p>
                  </a:txBody>
                  <a:tcPr/>
                </a:tc>
                <a:tc>
                  <a:txBody>
                    <a:bodyPr/>
                    <a:lstStyle/>
                    <a:p>
                      <a:endParaRPr lang="it-IT" dirty="0"/>
                    </a:p>
                  </a:txBody>
                  <a:tcPr/>
                </a:tc>
              </a:tr>
              <a:tr h="691277">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tr>
            </a:tbl>
          </a:graphicData>
        </a:graphic>
      </p:graphicFrame>
    </p:spTree>
    <p:extLst>
      <p:ext uri="{BB962C8B-B14F-4D97-AF65-F5344CB8AC3E}">
        <p14:creationId xmlns:p14="http://schemas.microsoft.com/office/powerpoint/2010/main" val="2491951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5" y="116632"/>
            <a:ext cx="8928992" cy="6624736"/>
          </a:xfrm>
        </p:spPr>
      </p:pic>
      <p:sp>
        <p:nvSpPr>
          <p:cNvPr id="2" name="Titolo 1"/>
          <p:cNvSpPr>
            <a:spLocks noGrp="1"/>
          </p:cNvSpPr>
          <p:nvPr>
            <p:ph type="title"/>
          </p:nvPr>
        </p:nvSpPr>
        <p:spPr>
          <a:xfrm>
            <a:off x="457200" y="1052736"/>
            <a:ext cx="8229600" cy="576064"/>
          </a:xfrm>
        </p:spPr>
        <p:txBody>
          <a:bodyPr>
            <a:noAutofit/>
          </a:bodyPr>
          <a:lstStyle/>
          <a:p>
            <a:r>
              <a:rPr lang="it-IT" sz="4800" b="1" dirty="0" smtClean="0">
                <a:solidFill>
                  <a:schemeClr val="accent1"/>
                </a:solidFill>
              </a:rPr>
              <a:t/>
            </a:r>
            <a:br>
              <a:rPr lang="it-IT" sz="4800" b="1" dirty="0" smtClean="0">
                <a:solidFill>
                  <a:schemeClr val="accent1"/>
                </a:solidFill>
              </a:rPr>
            </a:br>
            <a:r>
              <a:rPr lang="it-IT" sz="4800" b="1" dirty="0" smtClean="0">
                <a:solidFill>
                  <a:schemeClr val="accent1"/>
                </a:solidFill>
              </a:rPr>
              <a:t>Gli spazi della scuola</a:t>
            </a:r>
            <a:endParaRPr lang="it-IT" sz="4800" b="1" dirty="0">
              <a:solidFill>
                <a:schemeClr val="accent1"/>
              </a:solidFill>
            </a:endParaRPr>
          </a:p>
        </p:txBody>
      </p:sp>
      <p:sp>
        <p:nvSpPr>
          <p:cNvPr id="6" name="CasellaDiTesto 5"/>
          <p:cNvSpPr txBox="1"/>
          <p:nvPr/>
        </p:nvSpPr>
        <p:spPr>
          <a:xfrm>
            <a:off x="1403648" y="2348880"/>
            <a:ext cx="6480720" cy="1569660"/>
          </a:xfrm>
          <a:prstGeom prst="rect">
            <a:avLst/>
          </a:prstGeom>
          <a:noFill/>
        </p:spPr>
        <p:txBody>
          <a:bodyPr wrap="square" rtlCol="0">
            <a:spAutoFit/>
          </a:bodyPr>
          <a:lstStyle/>
          <a:p>
            <a:pPr marL="285750" indent="-285750">
              <a:buFont typeface="Wingdings" pitchFamily="2" charset="2"/>
              <a:buChar char="ü"/>
            </a:pPr>
            <a:r>
              <a:rPr lang="it-IT" sz="3200" dirty="0"/>
              <a:t>Giardino della scuola</a:t>
            </a:r>
          </a:p>
          <a:p>
            <a:pPr marL="285750" indent="-285750">
              <a:buFont typeface="Wingdings" pitchFamily="2" charset="2"/>
              <a:buChar char="ü"/>
            </a:pPr>
            <a:r>
              <a:rPr lang="it-IT" sz="3200" dirty="0"/>
              <a:t>Stanza attrezzata con la LIM</a:t>
            </a:r>
          </a:p>
          <a:p>
            <a:pPr marL="285750" indent="-285750">
              <a:buFont typeface="Wingdings" pitchFamily="2" charset="2"/>
              <a:buChar char="ü"/>
            </a:pPr>
            <a:r>
              <a:rPr lang="it-IT" sz="3200" dirty="0"/>
              <a:t>Sezione</a:t>
            </a:r>
          </a:p>
        </p:txBody>
      </p:sp>
    </p:spTree>
    <p:extLst>
      <p:ext uri="{BB962C8B-B14F-4D97-AF65-F5344CB8AC3E}">
        <p14:creationId xmlns:p14="http://schemas.microsoft.com/office/powerpoint/2010/main" val="935776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33185" y="0"/>
            <a:ext cx="9143999" cy="6858000"/>
          </a:xfrm>
        </p:spPr>
      </p:pic>
      <p:sp>
        <p:nvSpPr>
          <p:cNvPr id="2" name="Titolo 1"/>
          <p:cNvSpPr>
            <a:spLocks noGrp="1"/>
          </p:cNvSpPr>
          <p:nvPr>
            <p:ph type="title"/>
          </p:nvPr>
        </p:nvSpPr>
        <p:spPr>
          <a:xfrm>
            <a:off x="457200" y="908720"/>
            <a:ext cx="8229600" cy="4824536"/>
          </a:xfrm>
        </p:spPr>
        <p:txBody>
          <a:bodyPr>
            <a:normAutofit fontScale="90000"/>
          </a:bodyPr>
          <a:lstStyle/>
          <a:p>
            <a:r>
              <a:rPr lang="it-IT" b="1" dirty="0" smtClean="0">
                <a:solidFill>
                  <a:schemeClr val="accent1"/>
                </a:solidFill>
              </a:rPr>
              <a:t>  </a:t>
            </a:r>
            <a:br>
              <a:rPr lang="it-IT" b="1" dirty="0" smtClean="0">
                <a:solidFill>
                  <a:schemeClr val="accent1"/>
                </a:solidFill>
              </a:rPr>
            </a:br>
            <a:r>
              <a:rPr lang="it-IT" b="1" dirty="0" smtClean="0">
                <a:solidFill>
                  <a:srgbClr val="FF0000"/>
                </a:solidFill>
              </a:rPr>
              <a:t>«Se ascolto dimentico, se vedo ricordo, se faccio capisco</a:t>
            </a:r>
            <a:r>
              <a:rPr lang="it-IT" b="1" i="1" dirty="0" smtClean="0">
                <a:solidFill>
                  <a:srgbClr val="FF0000"/>
                </a:solidFill>
              </a:rPr>
              <a:t>».</a:t>
            </a:r>
            <a:br>
              <a:rPr lang="it-IT" b="1" i="1" dirty="0" smtClean="0">
                <a:solidFill>
                  <a:srgbClr val="FF0000"/>
                </a:solidFill>
              </a:rPr>
            </a:br>
            <a:r>
              <a:rPr lang="it-IT" b="1" i="1" dirty="0" smtClean="0">
                <a:solidFill>
                  <a:srgbClr val="FF0000"/>
                </a:solidFill>
              </a:rPr>
              <a:t>Bruno </a:t>
            </a:r>
            <a:r>
              <a:rPr lang="it-IT" b="1" i="1" dirty="0" smtClean="0">
                <a:solidFill>
                  <a:srgbClr val="FF0000"/>
                </a:solidFill>
              </a:rPr>
              <a:t>Munari</a:t>
            </a:r>
            <a:br>
              <a:rPr lang="it-IT" b="1" i="1" dirty="0" smtClean="0">
                <a:solidFill>
                  <a:srgbClr val="FF0000"/>
                </a:solidFill>
              </a:rPr>
            </a:br>
            <a:r>
              <a:rPr lang="it-IT" b="1" i="1" dirty="0">
                <a:solidFill>
                  <a:srgbClr val="FF0000"/>
                </a:solidFill>
              </a:rPr>
              <a:t/>
            </a:r>
            <a:br>
              <a:rPr lang="it-IT" b="1" i="1" dirty="0">
                <a:solidFill>
                  <a:srgbClr val="FF0000"/>
                </a:solidFill>
              </a:rPr>
            </a:br>
            <a:r>
              <a:rPr lang="it-IT" sz="2700" b="1" i="1" dirty="0" smtClean="0">
                <a:solidFill>
                  <a:srgbClr val="FF0000"/>
                </a:solidFill>
              </a:rPr>
              <a:t>Sara </a:t>
            </a:r>
            <a:r>
              <a:rPr lang="it-IT" sz="2700" b="1" i="1" dirty="0" err="1" smtClean="0">
                <a:solidFill>
                  <a:srgbClr val="FF0000"/>
                </a:solidFill>
              </a:rPr>
              <a:t>Gargini</a:t>
            </a:r>
            <a:r>
              <a:rPr lang="it-IT" sz="2700" b="1" i="1" dirty="0" smtClean="0">
                <a:solidFill>
                  <a:srgbClr val="FF0000"/>
                </a:solidFill>
              </a:rPr>
              <a:t/>
            </a:r>
            <a:br>
              <a:rPr lang="it-IT" sz="2700" b="1" i="1" dirty="0" smtClean="0">
                <a:solidFill>
                  <a:srgbClr val="FF0000"/>
                </a:solidFill>
              </a:rPr>
            </a:br>
            <a:r>
              <a:rPr lang="it-IT" b="1" i="1" dirty="0" smtClean="0">
                <a:solidFill>
                  <a:srgbClr val="FF0000"/>
                </a:solidFill>
              </a:rPr>
              <a:t/>
            </a:r>
            <a:br>
              <a:rPr lang="it-IT" b="1" i="1" dirty="0" smtClean="0">
                <a:solidFill>
                  <a:srgbClr val="FF0000"/>
                </a:solidFill>
              </a:rPr>
            </a:br>
            <a:endParaRPr lang="it-IT" b="1" i="1" dirty="0">
              <a:solidFill>
                <a:srgbClr val="FF0000"/>
              </a:solidFill>
            </a:endParaRPr>
          </a:p>
        </p:txBody>
      </p:sp>
    </p:spTree>
    <p:extLst>
      <p:ext uri="{BB962C8B-B14F-4D97-AF65-F5344CB8AC3E}">
        <p14:creationId xmlns:p14="http://schemas.microsoft.com/office/powerpoint/2010/main" val="2207024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 y="0"/>
            <a:ext cx="9143999" cy="6858000"/>
          </a:xfrm>
        </p:spPr>
      </p:pic>
      <p:sp>
        <p:nvSpPr>
          <p:cNvPr id="2" name="Titolo 1"/>
          <p:cNvSpPr>
            <a:spLocks noGrp="1"/>
          </p:cNvSpPr>
          <p:nvPr>
            <p:ph type="title"/>
          </p:nvPr>
        </p:nvSpPr>
        <p:spPr>
          <a:xfrm>
            <a:off x="457200" y="764704"/>
            <a:ext cx="8229600" cy="1008112"/>
          </a:xfrm>
        </p:spPr>
        <p:txBody>
          <a:bodyPr>
            <a:normAutofit/>
          </a:bodyPr>
          <a:lstStyle/>
          <a:p>
            <a:r>
              <a:rPr lang="it-IT" sz="3600" b="1" dirty="0" smtClean="0">
                <a:solidFill>
                  <a:schemeClr val="accent1"/>
                </a:solidFill>
              </a:rPr>
              <a:t>Metodologie e tecniche utilizzate</a:t>
            </a:r>
            <a:endParaRPr lang="it-IT" sz="3600" b="1" dirty="0">
              <a:solidFill>
                <a:schemeClr val="accent1"/>
              </a:solidFill>
            </a:endParaRPr>
          </a:p>
        </p:txBody>
      </p:sp>
      <p:sp>
        <p:nvSpPr>
          <p:cNvPr id="3" name="CasellaDiTesto 2"/>
          <p:cNvSpPr txBox="1"/>
          <p:nvPr/>
        </p:nvSpPr>
        <p:spPr>
          <a:xfrm>
            <a:off x="1187624" y="2348880"/>
            <a:ext cx="184731" cy="369332"/>
          </a:xfrm>
          <a:prstGeom prst="rect">
            <a:avLst/>
          </a:prstGeom>
          <a:noFill/>
        </p:spPr>
        <p:txBody>
          <a:bodyPr wrap="none" rtlCol="0">
            <a:spAutoFit/>
          </a:bodyPr>
          <a:lstStyle/>
          <a:p>
            <a:endParaRPr lang="it-IT" dirty="0"/>
          </a:p>
        </p:txBody>
      </p:sp>
      <p:sp>
        <p:nvSpPr>
          <p:cNvPr id="5" name="CasellaDiTesto 4"/>
          <p:cNvSpPr txBox="1"/>
          <p:nvPr/>
        </p:nvSpPr>
        <p:spPr>
          <a:xfrm>
            <a:off x="1187624" y="1712389"/>
            <a:ext cx="6840760" cy="3139321"/>
          </a:xfrm>
          <a:prstGeom prst="rect">
            <a:avLst/>
          </a:prstGeom>
          <a:noFill/>
        </p:spPr>
        <p:txBody>
          <a:bodyPr wrap="square" rtlCol="0">
            <a:spAutoFit/>
          </a:bodyPr>
          <a:lstStyle/>
          <a:p>
            <a:pPr algn="just"/>
            <a:r>
              <a:rPr lang="it-IT" sz="3600" b="1" dirty="0" err="1" smtClean="0">
                <a:solidFill>
                  <a:srgbClr val="FF0000"/>
                </a:solidFill>
              </a:rPr>
              <a:t>Circle</a:t>
            </a:r>
            <a:r>
              <a:rPr lang="it-IT" sz="3600" b="1" dirty="0" smtClean="0">
                <a:solidFill>
                  <a:srgbClr val="FF0000"/>
                </a:solidFill>
              </a:rPr>
              <a:t> time</a:t>
            </a:r>
            <a:r>
              <a:rPr lang="it-IT" sz="2400" dirty="0" smtClean="0"/>
              <a:t>: </a:t>
            </a:r>
            <a:r>
              <a:rPr lang="it-IT" sz="2400" i="1" dirty="0" smtClean="0"/>
              <a:t>tecnica finalizzata a favorire l’educazione emotiva e la coesione del gruppo classe </a:t>
            </a:r>
          </a:p>
          <a:p>
            <a:pPr algn="just"/>
            <a:r>
              <a:rPr lang="it-IT" sz="2400" dirty="0" smtClean="0"/>
              <a:t>L’insegnante promuove la conversazione in un clima sereno ed accogliente con domande stimolo e parole chiave.</a:t>
            </a:r>
          </a:p>
          <a:p>
            <a:pPr algn="just"/>
            <a:r>
              <a:rPr lang="it-IT" sz="2400" i="1" dirty="0" smtClean="0"/>
              <a:t>I bambini , disposti in cerchio intervengono rispettando il proprio turno e gli altri. </a:t>
            </a:r>
          </a:p>
          <a:p>
            <a:pPr algn="just"/>
            <a:endParaRPr lang="it-IT" dirty="0"/>
          </a:p>
        </p:txBody>
      </p:sp>
    </p:spTree>
    <p:extLst>
      <p:ext uri="{BB962C8B-B14F-4D97-AF65-F5344CB8AC3E}">
        <p14:creationId xmlns:p14="http://schemas.microsoft.com/office/powerpoint/2010/main" val="463424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7572" y="116631"/>
            <a:ext cx="8787374" cy="6480721"/>
          </a:xfrm>
        </p:spPr>
      </p:pic>
      <p:sp>
        <p:nvSpPr>
          <p:cNvPr id="2" name="Titolo 1"/>
          <p:cNvSpPr>
            <a:spLocks noGrp="1"/>
          </p:cNvSpPr>
          <p:nvPr>
            <p:ph type="title"/>
          </p:nvPr>
        </p:nvSpPr>
        <p:spPr>
          <a:xfrm>
            <a:off x="683568" y="908720"/>
            <a:ext cx="7848872" cy="792088"/>
          </a:xfrm>
        </p:spPr>
        <p:txBody>
          <a:bodyPr>
            <a:normAutofit fontScale="90000"/>
          </a:bodyPr>
          <a:lstStyle/>
          <a:p>
            <a:r>
              <a:rPr lang="it-IT" b="1" dirty="0" smtClean="0">
                <a:solidFill>
                  <a:schemeClr val="accent1"/>
                </a:solidFill>
              </a:rPr>
              <a:t>Metodologie e tecniche utilizzate</a:t>
            </a:r>
            <a:endParaRPr lang="it-IT" b="1" dirty="0">
              <a:solidFill>
                <a:schemeClr val="accent1"/>
              </a:solidFill>
            </a:endParaRPr>
          </a:p>
        </p:txBody>
      </p:sp>
      <p:sp>
        <p:nvSpPr>
          <p:cNvPr id="3" name="CasellaDiTesto 2"/>
          <p:cNvSpPr txBox="1"/>
          <p:nvPr/>
        </p:nvSpPr>
        <p:spPr>
          <a:xfrm>
            <a:off x="934207" y="1993351"/>
            <a:ext cx="7416824" cy="2677656"/>
          </a:xfrm>
          <a:prstGeom prst="rect">
            <a:avLst/>
          </a:prstGeom>
          <a:noFill/>
        </p:spPr>
        <p:txBody>
          <a:bodyPr wrap="square" rtlCol="0">
            <a:spAutoFit/>
          </a:bodyPr>
          <a:lstStyle/>
          <a:p>
            <a:pPr algn="just"/>
            <a:r>
              <a:rPr lang="it-IT" sz="2400" b="1" dirty="0" smtClean="0">
                <a:solidFill>
                  <a:srgbClr val="FF0000"/>
                </a:solidFill>
              </a:rPr>
              <a:t>Didattica laboratoriale</a:t>
            </a:r>
            <a:r>
              <a:rPr lang="it-IT" dirty="0" smtClean="0"/>
              <a:t>:  </a:t>
            </a:r>
            <a:r>
              <a:rPr lang="it-IT" sz="2400" i="1" dirty="0" smtClean="0"/>
              <a:t>metodologia che favorisce la socializzazione, la comunicazione, lo sviluppo dell’autonomia ,la scoperta e l’esplorazione.</a:t>
            </a:r>
          </a:p>
          <a:p>
            <a:pPr algn="just"/>
            <a:r>
              <a:rPr lang="it-IT" sz="2400" i="1" dirty="0" smtClean="0"/>
              <a:t>Attraverso l’esperienza i bambini iniziano a porsi domande, attivano risorse  per raggiungere obiettivi comuni, imparano a confrontarsi e a collaborare. </a:t>
            </a:r>
          </a:p>
          <a:p>
            <a:pPr algn="just"/>
            <a:r>
              <a:rPr lang="it-IT" sz="2400" i="1" dirty="0" smtClean="0"/>
              <a:t>In quest’attività ho lavorato in piccoli gruppi.</a:t>
            </a:r>
          </a:p>
        </p:txBody>
      </p:sp>
    </p:spTree>
    <p:extLst>
      <p:ext uri="{BB962C8B-B14F-4D97-AF65-F5344CB8AC3E}">
        <p14:creationId xmlns:p14="http://schemas.microsoft.com/office/powerpoint/2010/main" val="41756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07504" y="230929"/>
            <a:ext cx="8856984" cy="6510440"/>
          </a:xfrm>
        </p:spPr>
      </p:pic>
      <p:sp>
        <p:nvSpPr>
          <p:cNvPr id="2" name="Titolo 1"/>
          <p:cNvSpPr>
            <a:spLocks noGrp="1"/>
          </p:cNvSpPr>
          <p:nvPr>
            <p:ph type="title"/>
          </p:nvPr>
        </p:nvSpPr>
        <p:spPr>
          <a:xfrm>
            <a:off x="971600" y="1196752"/>
            <a:ext cx="6912768" cy="4536504"/>
          </a:xfrm>
        </p:spPr>
        <p:txBody>
          <a:bodyPr>
            <a:normAutofit/>
          </a:bodyPr>
          <a:lstStyle/>
          <a:p>
            <a:r>
              <a:rPr lang="it-IT" sz="4800" b="1" dirty="0" smtClean="0">
                <a:solidFill>
                  <a:schemeClr val="accent1"/>
                </a:solidFill>
              </a:rPr>
              <a:t>Tempi</a:t>
            </a:r>
            <a:br>
              <a:rPr lang="it-IT" sz="4800" b="1" dirty="0" smtClean="0">
                <a:solidFill>
                  <a:schemeClr val="accent1"/>
                </a:solidFill>
              </a:rPr>
            </a:br>
            <a:r>
              <a:rPr lang="it-IT" sz="4800" b="1" dirty="0" smtClean="0">
                <a:solidFill>
                  <a:schemeClr val="accent1"/>
                </a:solidFill>
              </a:rPr>
              <a:t>  </a:t>
            </a:r>
            <a:r>
              <a:rPr lang="it-IT" sz="3200" dirty="0" smtClean="0"/>
              <a:t>L’attività didattica si è svolta nell’arco di due mesi, da Ottobre a Novembre,  durante le ore di  compresenza</a:t>
            </a:r>
            <a:r>
              <a:rPr lang="it-IT" sz="3200" dirty="0"/>
              <a:t>.</a:t>
            </a:r>
            <a:r>
              <a:rPr lang="it-IT" sz="3200" dirty="0" smtClean="0"/>
              <a:t> </a:t>
            </a:r>
            <a:br>
              <a:rPr lang="it-IT" sz="3200" dirty="0" smtClean="0"/>
            </a:br>
            <a:endParaRPr lang="it-IT" sz="3200" dirty="0"/>
          </a:p>
        </p:txBody>
      </p:sp>
    </p:spTree>
    <p:extLst>
      <p:ext uri="{BB962C8B-B14F-4D97-AF65-F5344CB8AC3E}">
        <p14:creationId xmlns:p14="http://schemas.microsoft.com/office/powerpoint/2010/main" val="794675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179512" y="116632"/>
            <a:ext cx="8749480" cy="6552728"/>
          </a:xfrm>
        </p:spPr>
      </p:pic>
      <p:sp>
        <p:nvSpPr>
          <p:cNvPr id="2" name="Titolo 1"/>
          <p:cNvSpPr>
            <a:spLocks noGrp="1"/>
          </p:cNvSpPr>
          <p:nvPr>
            <p:ph type="title"/>
          </p:nvPr>
        </p:nvSpPr>
        <p:spPr>
          <a:xfrm>
            <a:off x="457200" y="908720"/>
            <a:ext cx="8229600" cy="792088"/>
          </a:xfrm>
        </p:spPr>
        <p:txBody>
          <a:bodyPr>
            <a:noAutofit/>
          </a:bodyPr>
          <a:lstStyle/>
          <a:p>
            <a:r>
              <a:rPr lang="it-IT" sz="4800" b="1" dirty="0" smtClean="0">
                <a:solidFill>
                  <a:schemeClr val="accent1"/>
                </a:solidFill>
              </a:rPr>
              <a:t>Materiali utilizzati</a:t>
            </a:r>
            <a:endParaRPr lang="it-IT" sz="4800" b="1" dirty="0">
              <a:solidFill>
                <a:schemeClr val="accent1"/>
              </a:solidFill>
            </a:endParaRPr>
          </a:p>
        </p:txBody>
      </p:sp>
      <p:sp>
        <p:nvSpPr>
          <p:cNvPr id="3" name="CasellaDiTesto 2"/>
          <p:cNvSpPr txBox="1"/>
          <p:nvPr/>
        </p:nvSpPr>
        <p:spPr>
          <a:xfrm>
            <a:off x="1403648" y="2420888"/>
            <a:ext cx="6048672" cy="3046988"/>
          </a:xfrm>
          <a:prstGeom prst="rect">
            <a:avLst/>
          </a:prstGeom>
          <a:noFill/>
        </p:spPr>
        <p:txBody>
          <a:bodyPr wrap="square" rtlCol="0">
            <a:spAutoFit/>
          </a:bodyPr>
          <a:lstStyle/>
          <a:p>
            <a:pPr marL="342900" indent="-342900">
              <a:buFont typeface="Wingdings" pitchFamily="2" charset="2"/>
              <a:buChar char="ü"/>
            </a:pPr>
            <a:r>
              <a:rPr lang="it-IT" sz="2400" dirty="0" smtClean="0"/>
              <a:t>Elementi naturali</a:t>
            </a:r>
          </a:p>
          <a:p>
            <a:pPr marL="342900" indent="-342900">
              <a:buFont typeface="Wingdings" pitchFamily="2" charset="2"/>
              <a:buChar char="ü"/>
            </a:pPr>
            <a:r>
              <a:rPr lang="it-IT" sz="2400" dirty="0" smtClean="0"/>
              <a:t>Materiale plastico</a:t>
            </a:r>
          </a:p>
          <a:p>
            <a:pPr marL="342900" indent="-342900">
              <a:buFont typeface="Wingdings" pitchFamily="2" charset="2"/>
              <a:buChar char="ü"/>
            </a:pPr>
            <a:r>
              <a:rPr lang="it-IT" sz="2400" dirty="0" smtClean="0"/>
              <a:t>Materiale cartaceo</a:t>
            </a:r>
          </a:p>
          <a:p>
            <a:pPr marL="342900" indent="-342900">
              <a:buFont typeface="Wingdings" pitchFamily="2" charset="2"/>
              <a:buChar char="ü"/>
            </a:pPr>
            <a:r>
              <a:rPr lang="it-IT" sz="2400" dirty="0" smtClean="0"/>
              <a:t>Scatole di cartone</a:t>
            </a:r>
          </a:p>
          <a:p>
            <a:pPr marL="342900" indent="-342900">
              <a:buFont typeface="Wingdings" pitchFamily="2" charset="2"/>
              <a:buChar char="ü"/>
            </a:pPr>
            <a:r>
              <a:rPr lang="it-IT" sz="2400" dirty="0" smtClean="0"/>
              <a:t>Cartoncini </a:t>
            </a:r>
          </a:p>
          <a:p>
            <a:pPr marL="342900" indent="-342900">
              <a:buFont typeface="Wingdings" pitchFamily="2" charset="2"/>
              <a:buChar char="ü"/>
            </a:pPr>
            <a:r>
              <a:rPr lang="it-IT" sz="2400" dirty="0" smtClean="0"/>
              <a:t>Colla e forbici</a:t>
            </a:r>
          </a:p>
          <a:p>
            <a:pPr marL="342900" indent="-342900">
              <a:buFont typeface="Wingdings" pitchFamily="2" charset="2"/>
              <a:buChar char="ü"/>
            </a:pPr>
            <a:r>
              <a:rPr lang="it-IT" sz="2400" dirty="0" smtClean="0"/>
              <a:t>Macchina fotografica</a:t>
            </a:r>
          </a:p>
          <a:p>
            <a:pPr marL="342900" indent="-342900">
              <a:buFont typeface="Wingdings" pitchFamily="2" charset="2"/>
              <a:buChar char="ü"/>
            </a:pPr>
            <a:r>
              <a:rPr lang="it-IT" sz="2400" dirty="0" err="1" smtClean="0"/>
              <a:t>Lim</a:t>
            </a:r>
            <a:endParaRPr lang="it-IT" sz="2400" dirty="0"/>
          </a:p>
        </p:txBody>
      </p:sp>
    </p:spTree>
    <p:extLst>
      <p:ext uri="{BB962C8B-B14F-4D97-AF65-F5344CB8AC3E}">
        <p14:creationId xmlns:p14="http://schemas.microsoft.com/office/powerpoint/2010/main" val="1546494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61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0" y="0"/>
            <a:ext cx="9143999" cy="6858000"/>
          </a:xfrm>
        </p:spPr>
      </p:pic>
      <p:sp>
        <p:nvSpPr>
          <p:cNvPr id="2" name="Titolo 1"/>
          <p:cNvSpPr>
            <a:spLocks noGrp="1"/>
          </p:cNvSpPr>
          <p:nvPr>
            <p:ph type="title"/>
          </p:nvPr>
        </p:nvSpPr>
        <p:spPr>
          <a:xfrm>
            <a:off x="457200" y="908720"/>
            <a:ext cx="8229600" cy="648072"/>
          </a:xfrm>
        </p:spPr>
        <p:txBody>
          <a:bodyPr>
            <a:normAutofit fontScale="90000"/>
          </a:bodyPr>
          <a:lstStyle/>
          <a:p>
            <a:r>
              <a:rPr lang="it-IT" b="1" dirty="0" smtClean="0">
                <a:solidFill>
                  <a:schemeClr val="accent1"/>
                </a:solidFill>
              </a:rPr>
              <a:t>I </a:t>
            </a:r>
            <a:r>
              <a:rPr lang="it-IT" b="1" dirty="0">
                <a:solidFill>
                  <a:schemeClr val="accent1"/>
                </a:solidFill>
              </a:rPr>
              <a:t>c</a:t>
            </a:r>
            <a:r>
              <a:rPr lang="it-IT" b="1" dirty="0" smtClean="0">
                <a:solidFill>
                  <a:schemeClr val="accent1"/>
                </a:solidFill>
              </a:rPr>
              <a:t>ampi d’esperienza coinvolti</a:t>
            </a:r>
            <a:endParaRPr lang="it-IT" b="1" dirty="0">
              <a:solidFill>
                <a:schemeClr val="accent1"/>
              </a:solidFill>
            </a:endParaRPr>
          </a:p>
        </p:txBody>
      </p:sp>
      <p:graphicFrame>
        <p:nvGraphicFramePr>
          <p:cNvPr id="6" name="Diagramma 5"/>
          <p:cNvGraphicFramePr/>
          <p:nvPr>
            <p:extLst>
              <p:ext uri="{D42A27DB-BD31-4B8C-83A1-F6EECF244321}">
                <p14:modId xmlns:p14="http://schemas.microsoft.com/office/powerpoint/2010/main" val="3705694029"/>
              </p:ext>
            </p:extLst>
          </p:nvPr>
        </p:nvGraphicFramePr>
        <p:xfrm>
          <a:off x="1187624" y="1844824"/>
          <a:ext cx="7056784" cy="39042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2285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1226</Words>
  <Application>Microsoft Office PowerPoint</Application>
  <PresentationFormat>Presentazione su schermo (4:3)</PresentationFormat>
  <Paragraphs>204</Paragraphs>
  <Slides>40</Slides>
  <Notes>3</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D</vt:lpstr>
      <vt:lpstr>Presentazione standard di PowerPoint</vt:lpstr>
      <vt:lpstr>Finalità scuola dell’infanzia </vt:lpstr>
      <vt:lpstr> Gli spazi della scuola</vt:lpstr>
      <vt:lpstr>Metodologie e tecniche utilizzate</vt:lpstr>
      <vt:lpstr>Metodologie e tecniche utilizzate</vt:lpstr>
      <vt:lpstr>Tempi   L’attività didattica si è svolta nell’arco di due mesi, da Ottobre a Novembre,  durante le ore di  compresenza.  </vt:lpstr>
      <vt:lpstr>Materiali utilizzati</vt:lpstr>
      <vt:lpstr>I campi d’esperienza coinvolti</vt:lpstr>
      <vt:lpstr> Il sé e l’altro  Favorisce il processo conoscitivo personale, dell’altro e dall’ambiente per migliorare «il vivere insieme», stimolando il rispetto, il senso di responsabilità, di accoglienza e di condivisione.</vt:lpstr>
      <vt:lpstr> Il sé e l’altro</vt:lpstr>
      <vt:lpstr> Il corpo e il movimento  Attraverso il corpo in movimento il bambino può conoscere se stesso, rafforzare la propria identità e l’immagine positiva di sé per poi avventurarsi nella conoscenza del mondo.</vt:lpstr>
      <vt:lpstr> Il corpo e il movimento</vt:lpstr>
      <vt:lpstr> Immagini, suoni e colori E’ il campo di esperienza della creatività e dell’espressività veicolata da molteplici canali(manipolativa, visiva, ecc.) permette al bambino di sperimentare varie forme di comunicazione e di impadronirsene.</vt:lpstr>
      <vt:lpstr> Immagini, suoni e colori</vt:lpstr>
      <vt:lpstr> I discorsi e le parole  Sviluppa le capacità comunicative verbali e non verbali del bambino e gli permette di interagire con l’altro per conoscerlo e di riflesso conoscere se stesso.</vt:lpstr>
      <vt:lpstr> I discorsi e le parole</vt:lpstr>
      <vt:lpstr> La conoscenza del mondo  Promuove nel bambino la voglia di esplorare per capire. Permette di conoscere attraverso esperienze concrete la realtà fisica che lo circonda e di organizzarla.</vt:lpstr>
      <vt:lpstr> La conoscenza del mondo</vt:lpstr>
      <vt:lpstr>ATTIVITA’DIDATTICA «Il giardino racconta»</vt:lpstr>
      <vt:lpstr>                                           Sviluppo dell’attività  Fase 1: I tesori del nostro giardino Fase 2: Esploriamo i materiali Fase 3: Condividiamo le nostre scoperte Fase 4: Sensazioni tattili Fase 5: Manipolazione e realizzazione di una storia tattile Fase 6: La nostra esperienza alla LIM </vt:lpstr>
      <vt:lpstr>Fase 1:  I tesori del nostro giardino Ho accompagnato i bambini in giardino e ho consegnato ad ognuno di loro dei cestini per raccogliere liberamente elementi naturali trovati esplorando lo spazio . Ho utilizzato la macchina fotografica per immortalare questi momenti.</vt:lpstr>
      <vt:lpstr>Fase 2: Esploriamo i materiali Ho predisposto in sezione dei tavoli, dove i bambini poseranno il materiale raccolto per sperimentarlo attraverso i sensi. Durante questa fase ho posto domande stimolo per scoprire le caratteristiche dei vari materiali (fa rumore? Profuma? E’ duro o morbido?). Ho utilizzato la macchina fotografica per immortalare questi momenti.</vt:lpstr>
      <vt:lpstr>Fase 3:  Condividiamo le nostre scoperte Ho predisposto i bambini in circle-time e gli ho consegnato  le foto che avevo scattato durante la loro esplorazione precedente affinché fossero liberi di esprimere le loro sensazioni e rielaborare l’esperienza attraverso domande stimolo. Ho registrato le loro risposte.</vt:lpstr>
      <vt:lpstr> Fase 4: Sensazioni tattili In sezione ho predisposto sui tavoli delle scatole di cartone chiuse con alcuni fori, al cui interno c’erano i materiali raccolti precedentemente dai bambini . In piccoli gruppi guardando, toccando, annusando e scuotendo, hanno ipotizzato il contenuto. Successivamente hanno aperto le scatole e rovesciato il materiale sui tavoli per poi manipolarlo liberamente.  Nel frattempo ho documentato con fotografie e verbalizzazioni   le impressioni dei bambini.</vt:lpstr>
      <vt:lpstr>Fase 5: Manipolazione e realizzazione di una storia tattile Ho diviso i bambini in piccoli gruppi e ad ogni gruppo ho consegnato i materiali naturali (legnetti, foglie, ghiande, pigne) affinché  potessero giocarci liberamente.  </vt:lpstr>
      <vt:lpstr> Successivamente ho consegnato loro una striscia di cartoncino bianco su cui hanno incollato spontaneamente gli oggetti,  creando una composizione che poi hanno verbalizzato e da cui è nata una storia che ho trascritto direttamente sul cartoncino. </vt:lpstr>
      <vt:lpstr> </vt:lpstr>
      <vt:lpstr>      Fase 6:  La nostra esperienza alla LIM   Siamo andati nella stanza attrezzata con la LIM, dove ho mostrato ai bambini le foto dei  vari momenti, ripercorrendo le fasi dell’attività dall’uscita in giardino fino alla realizzazione della storia, rielaborando così l’esperienza vissuta.</vt:lpstr>
      <vt:lpstr>  </vt:lpstr>
      <vt:lpstr>DOCUMENTAZIONE Alla fine dell’attività ho appeso in sezione gli elaborati dei bambini cosicché potessero avere memoria delle esperienze condividendole insieme agli amici. Inoltre ho consegnato ad ogni genitore un piccolo libretto che documenta con fotografie e conversazioni il percorso vissuto dai bambini a scuola.</vt:lpstr>
      <vt:lpstr>La valutazione </vt:lpstr>
      <vt:lpstr>Come valutare? </vt:lpstr>
      <vt:lpstr>Strumenti per la valutazione</vt:lpstr>
      <vt:lpstr>Griglia di valutazione Nome del bambino……….. </vt:lpstr>
      <vt:lpstr>Griglia di valutazione Nome del bambino……….. </vt:lpstr>
      <vt:lpstr>Griglia di valutazione Nome del bambino……….. </vt:lpstr>
      <vt:lpstr>Griglia di valutazione Nome del bambino……….. </vt:lpstr>
      <vt:lpstr>Griglia di valutazione Nome del bambino……….. </vt:lpstr>
      <vt:lpstr>   «Se ascolto dimentico, se vedo ricordo, se faccio capisco». Bruno Munari  Sara Gargini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HP</cp:lastModifiedBy>
  <cp:revision>161</cp:revision>
  <cp:lastPrinted>2019-07-02T17:03:10Z</cp:lastPrinted>
  <dcterms:created xsi:type="dcterms:W3CDTF">2019-06-07T15:46:53Z</dcterms:created>
  <dcterms:modified xsi:type="dcterms:W3CDTF">2020-06-25T15:01:43Z</dcterms:modified>
</cp:coreProperties>
</file>